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AD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Налоговые/неналоговые доходы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21425</c:v>
                </c:pt>
                <c:pt idx="1">
                  <c:v>19881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165506</c:v>
                </c:pt>
                <c:pt idx="1">
                  <c:v>171589</c:v>
                </c:pt>
              </c:numCache>
            </c:numRef>
          </c:val>
        </c:ser>
        <c:shape val="box"/>
        <c:axId val="76732672"/>
        <c:axId val="76492800"/>
        <c:axId val="0"/>
      </c:bar3DChart>
      <c:catAx>
        <c:axId val="7673267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76492800"/>
        <c:crosses val="autoZero"/>
        <c:auto val="1"/>
        <c:lblAlgn val="ctr"/>
        <c:lblOffset val="100"/>
      </c:catAx>
      <c:valAx>
        <c:axId val="76492800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7673267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Сельхоз.налог</c:v>
                </c:pt>
              </c:strCache>
            </c:strRef>
          </c:tx>
          <c:dLbls>
            <c:dLbl>
              <c:idx val="0"/>
              <c:layout>
                <c:manualLayout>
                  <c:x val="-0.16461133948079879"/>
                  <c:y val="-7.5586839557508761E-3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0.22046161537606931"/>
                  <c:y val="-7.55868395575095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158</c:v>
                </c:pt>
                <c:pt idx="1">
                  <c:v>134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rgbClr val="7030A0"/>
            </a:solidFill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#,##0">
                  <c:v>1101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Аренда земли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-0.16755082768581267"/>
                  <c:y val="2.5195613185836495E-3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0.22193135947857656"/>
                  <c:y val="-6.0469471646007751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326</c:v>
                </c:pt>
                <c:pt idx="1">
                  <c:v>498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ЕНВД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Лист1!$E$2:$E$3</c:f>
              <c:numCache>
                <c:formatCode>#,##0</c:formatCode>
                <c:ptCount val="2"/>
                <c:pt idx="0">
                  <c:v>1117</c:v>
                </c:pt>
                <c:pt idx="1">
                  <c:v>1155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Реал.имущ-ва</c:v>
                </c:pt>
              </c:strCache>
            </c:strRef>
          </c:tx>
          <c:dLbls>
            <c:dLbl>
              <c:idx val="0"/>
              <c:layout>
                <c:manualLayout>
                  <c:x val="-0.16461133948079876"/>
                  <c:y val="1.2597806592918247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Лист1!$F$2:$F$3</c:f>
              <c:numCache>
                <c:formatCode>#,##0</c:formatCode>
                <c:ptCount val="2"/>
                <c:pt idx="0">
                  <c:v>149</c:v>
                </c:pt>
                <c:pt idx="1">
                  <c:v>996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Платн.услуги</c:v>
                </c:pt>
              </c:strCache>
            </c:strRef>
          </c:tx>
          <c:dLbls>
            <c:dLbl>
              <c:idx val="0"/>
              <c:layout>
                <c:manualLayout>
                  <c:x val="-0.16461133948079854"/>
                  <c:y val="-5.039122637167299E-3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0.20723391845350528"/>
                  <c:y val="-6.550859428317489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Лист1!$G$2:$G$3</c:f>
              <c:numCache>
                <c:formatCode>#,##0</c:formatCode>
                <c:ptCount val="2"/>
                <c:pt idx="0">
                  <c:v>159</c:v>
                </c:pt>
                <c:pt idx="1">
                  <c:v>305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Штрафы</c:v>
                </c:pt>
              </c:strCache>
            </c:strRef>
          </c:tx>
          <c:dLbls>
            <c:dLbl>
              <c:idx val="0"/>
              <c:layout>
                <c:manualLayout>
                  <c:x val="-0.1381559456356701"/>
                  <c:y val="-1.0078245274334598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Лист1!$H$2:$H$3</c:f>
              <c:numCache>
                <c:formatCode>#,##0</c:formatCode>
                <c:ptCount val="2"/>
                <c:pt idx="0">
                  <c:v>680</c:v>
                </c:pt>
                <c:pt idx="1">
                  <c:v>506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Прочие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dLbl>
              <c:idx val="0"/>
              <c:layout>
                <c:manualLayout>
                  <c:x val="-0.16902057178831967"/>
                  <c:y val="-1.0078245274334598E-2"/>
                </c:manualLayout>
              </c:layout>
              <c:showVal val="1"/>
              <c:showSerName val="1"/>
            </c:dLbl>
            <c:dLbl>
              <c:idx val="1"/>
              <c:layout>
                <c:manualLayout>
                  <c:x val="0.19400610580305902"/>
                  <c:y val="-7.55868395575095E-2"/>
                </c:manualLayout>
              </c:layout>
              <c:showVal val="1"/>
              <c:showSerNam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Лист1!$I$2:$I$3</c:f>
              <c:numCache>
                <c:formatCode>#,##0</c:formatCode>
                <c:ptCount val="2"/>
                <c:pt idx="0">
                  <c:v>194</c:v>
                </c:pt>
                <c:pt idx="1">
                  <c:v>1105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Прод. земли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SerName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Лист1!$J$2:$J$3</c:f>
              <c:numCache>
                <c:formatCode>#,##0</c:formatCode>
                <c:ptCount val="2"/>
                <c:pt idx="0">
                  <c:v>60</c:v>
                </c:pt>
                <c:pt idx="1">
                  <c:v>216</c:v>
                </c:pt>
              </c:numCache>
            </c:numRef>
          </c:val>
        </c:ser>
        <c:shape val="box"/>
        <c:axId val="97708672"/>
        <c:axId val="97730944"/>
        <c:axId val="0"/>
      </c:bar3DChart>
      <c:catAx>
        <c:axId val="9770867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730944"/>
        <c:crosses val="autoZero"/>
        <c:auto val="1"/>
        <c:lblAlgn val="ctr"/>
        <c:lblOffset val="100"/>
      </c:catAx>
      <c:valAx>
        <c:axId val="97730944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977086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 на выравнивание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29398</c:v>
                </c:pt>
                <c:pt idx="1">
                  <c:v>24747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Дотация на сбалансированность</c:v>
                </c:pt>
              </c:strCache>
            </c:strRef>
          </c:tx>
          <c:dLbls>
            <c:dLbl>
              <c:idx val="0"/>
              <c:layout>
                <c:manualLayout>
                  <c:x val="-7.2879872851593199E-3"/>
                  <c:y val="1.0224306800049592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1">
                  <c:v>5155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Эффект.упр.бюдж.средствами</c:v>
                </c:pt>
              </c:strCache>
            </c:strRef>
          </c:tx>
          <c:dLbls>
            <c:dLbl>
              <c:idx val="0"/>
              <c:layout>
                <c:manualLayout>
                  <c:x val="1.4575974570318633E-2"/>
                  <c:y val="-1.7892536900086787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1 полугодие 2013 г.</c:v>
                </c:pt>
                <c:pt idx="1">
                  <c:v>1 полугодие 2014 г.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12244</c:v>
                </c:pt>
                <c:pt idx="1">
                  <c:v>12091</c:v>
                </c:pt>
              </c:numCache>
            </c:numRef>
          </c:val>
        </c:ser>
        <c:shape val="box"/>
        <c:axId val="97855360"/>
        <c:axId val="97856896"/>
        <c:axId val="0"/>
      </c:bar3DChart>
      <c:catAx>
        <c:axId val="9785536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856896"/>
        <c:crosses val="autoZero"/>
        <c:auto val="1"/>
        <c:lblAlgn val="ctr"/>
        <c:lblOffset val="100"/>
      </c:catAx>
      <c:valAx>
        <c:axId val="97856896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9785536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6257772124936301E-4"/>
          <c:y val="8.3105255572204079E-2"/>
          <c:w val="0.84155065146018471"/>
          <c:h val="0.7521714929572389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delete val="1"/>
            </c:dLbl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Безвозмездные поступления</c:v>
                </c:pt>
                <c:pt idx="2">
                  <c:v>НДФЛ</c:v>
                </c:pt>
                <c:pt idx="3">
                  <c:v>Прочие налоговые/неналоговые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171589</c:v>
                </c:pt>
                <c:pt idx="1">
                  <c:v>0</c:v>
                </c:pt>
                <c:pt idx="2" formatCode="#,##0">
                  <c:v>14966</c:v>
                </c:pt>
                <c:pt idx="3" formatCode="#,##0">
                  <c:v>4915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4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9538234177683966"/>
                  <c:y val="-0.26060557947956031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2"/>
              <c:layout>
                <c:manualLayout>
                  <c:x val="0"/>
                  <c:y val="-8.5748971507311783E-2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3"/>
              <c:layout>
                <c:manualLayout>
                  <c:x val="0"/>
                  <c:y val="-0.29197543556520267"/>
                </c:manualLayout>
              </c:layout>
              <c:dLblPos val="bestFit"/>
              <c:showVal val="1"/>
              <c:showCatName val="1"/>
              <c:showPercent val="1"/>
            </c:dLbl>
            <c:dLbl>
              <c:idx val="6"/>
              <c:layout>
                <c:manualLayout>
                  <c:x val="-0.15062759230455866"/>
                  <c:y val="9.2209489161237501E-2"/>
                </c:manualLayout>
              </c:layout>
              <c:dLblPos val="bestFit"/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estFit"/>
            <c:showVal val="1"/>
            <c:showCatName val="1"/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Общегосуд.вопросы</c:v>
                </c:pt>
                <c:pt idx="1">
                  <c:v>Образование</c:v>
                </c:pt>
                <c:pt idx="2">
                  <c:v>Культура и кинематография</c:v>
                </c:pt>
                <c:pt idx="3">
                  <c:v>МБТ поселениям</c:v>
                </c:pt>
                <c:pt idx="4">
                  <c:v>Национальная безопасность</c:v>
                </c:pt>
                <c:pt idx="5">
                  <c:v>Соц. политика</c:v>
                </c:pt>
                <c:pt idx="6">
                  <c:v>Прочие расходы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24037</c:v>
                </c:pt>
                <c:pt idx="1">
                  <c:v>152812</c:v>
                </c:pt>
                <c:pt idx="2">
                  <c:v>4522</c:v>
                </c:pt>
                <c:pt idx="3">
                  <c:v>3612</c:v>
                </c:pt>
                <c:pt idx="4">
                  <c:v>627</c:v>
                </c:pt>
                <c:pt idx="5">
                  <c:v>4766</c:v>
                </c:pt>
                <c:pt idx="6">
                  <c:v>1157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31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layout>
                <c:manualLayout>
                  <c:x val="4.0685641410213684E-2"/>
                  <c:y val="-1.5513976707902026E-2"/>
                </c:manualLayout>
              </c:layout>
              <c:dLblPos val="bestFit"/>
              <c:showCatName val="1"/>
              <c:showPercent val="1"/>
            </c:dLbl>
            <c:dLbl>
              <c:idx val="3"/>
              <c:layout>
                <c:manualLayout>
                  <c:x val="0.27365153871792025"/>
                  <c:y val="0.14730730401936032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4"/>
              <c:layout>
                <c:manualLayout>
                  <c:x val="-4.0133156501129495E-2"/>
                  <c:y val="6.9874482545417713E-2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-4.8107270488464242E-2"/>
                  <c:y val="-4.1200736150089602E-2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6"/>
              <c:layout>
                <c:manualLayout>
                  <c:x val="-8.6771608710143368E-3"/>
                  <c:y val="-0.12013560490058281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dLbl>
              <c:idx val="7"/>
              <c:layout>
                <c:manualLayout>
                  <c:x val="0.20439314613191137"/>
                  <c:y val="-9.6344367534042241E-2"/>
                </c:manualLayout>
              </c:layout>
              <c:spPr/>
              <c:txPr>
                <a:bodyPr/>
                <a:lstStyle/>
                <a:p>
                  <a:pPr>
                    <a:defRPr sz="12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CatName val="1"/>
              <c:showPercent val="1"/>
            </c:dLbl>
            <c:txPr>
              <a:bodyPr/>
              <a:lstStyle/>
              <a:p>
                <a:pPr>
                  <a:defRPr sz="14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estFit"/>
            <c:showCatName val="1"/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нее</c:v>
                </c:pt>
                <c:pt idx="1">
                  <c:v>Оплата работ, услуг</c:v>
                </c:pt>
                <c:pt idx="2">
                  <c:v>Безв.перечисления мун.организациям</c:v>
                </c:pt>
                <c:pt idx="3">
                  <c:v>Переч.др.бюджетам</c:v>
                </c:pt>
                <c:pt idx="4">
                  <c:v>Соц.обеспечение</c:v>
                </c:pt>
                <c:pt idx="5">
                  <c:v>Прочие расходы</c:v>
                </c:pt>
                <c:pt idx="6">
                  <c:v>Увел.стоим.осн.средств</c:v>
                </c:pt>
                <c:pt idx="7">
                  <c:v>Увел.стоим.мат.запасов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46281</c:v>
                </c:pt>
                <c:pt idx="1">
                  <c:v>5308</c:v>
                </c:pt>
                <c:pt idx="2">
                  <c:v>131101</c:v>
                </c:pt>
                <c:pt idx="3">
                  <c:v>3612</c:v>
                </c:pt>
                <c:pt idx="4">
                  <c:v>2166</c:v>
                </c:pt>
                <c:pt idx="5">
                  <c:v>674</c:v>
                </c:pt>
                <c:pt idx="6">
                  <c:v>1058</c:v>
                </c:pt>
                <c:pt idx="7">
                  <c:v>1333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71A8E-B4AE-4C8D-B306-B10DB501375F}" type="datetimeFigureOut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8938F0-E928-436A-9DA1-EA9E2A34F4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938F0-E928-436A-9DA1-EA9E2A34F46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D7F5A-775A-40F4-9B3A-3DBC7B1A07EC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F2AB1-527A-453A-BD6C-21F3D5331A36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EDA95-0687-4129-86B0-C36EF42A3833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D1ED7-27E2-4236-8AD8-FFB8A2E2E118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711C-8059-4B7F-AC91-F10D2862D0C9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4E01-A9E8-4670-924D-D311CB2FD85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518D0-E993-4FE0-840F-31F7CD478229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E0464-818D-4B36-96AC-99B2E2205AE0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21B7C-0298-44E3-A6D6-2B08E500AE2F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13595-E8C5-49BE-BFFB-923D5A366110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9BF9-1FF3-43A9-9649-1DF8EE379E7C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B5106-3998-4C1B-93C4-BF7D7AB79766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ABEB0-49D6-45FC-8D70-7445789BAC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3645024"/>
            <a:ext cx="7200800" cy="1231776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Отчет об исполнении бюджета Зиминского районного муниципального образования</a:t>
            </a:r>
            <a:br>
              <a:rPr lang="ru-RU" sz="3600" dirty="0" smtClean="0"/>
            </a:br>
            <a:r>
              <a:rPr lang="ru-RU" sz="3600" dirty="0" smtClean="0"/>
              <a:t> за 1 полугодие 2014 года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3116" y="260649"/>
            <a:ext cx="161298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Финансовая помощь поселениям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9A2E7-10D5-4309-8FC1-96DD5C35FC18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79512" y="1268760"/>
          <a:ext cx="8607329" cy="5086669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208423"/>
                <a:gridCol w="1117139"/>
                <a:gridCol w="1173727"/>
                <a:gridCol w="880294"/>
                <a:gridCol w="1156045"/>
                <a:gridCol w="1191407"/>
                <a:gridCol w="880294"/>
              </a:tblGrid>
              <a:tr h="354901">
                <a:tc rowSpan="2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Наименование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РФФПП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МБТ за эффективное управление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1">
                <a:tc v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План на 2014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Факт 1 полугодие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</a:rPr>
                        <a:t> 2014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</a:rPr>
                        <a:t>% </a:t>
                      </a:r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</a:rPr>
                        <a:t>испол</a:t>
                      </a:r>
                      <a:r>
                        <a:rPr lang="ru-RU" sz="130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План на 2014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Факт 1 полугодие</a:t>
                      </a:r>
                      <a:r>
                        <a:rPr lang="ru-RU" sz="1300" baseline="0" dirty="0" smtClean="0">
                          <a:solidFill>
                            <a:schemeClr val="tx1"/>
                          </a:solidFill>
                        </a:rPr>
                        <a:t> 2014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solidFill>
                            <a:schemeClr val="tx1"/>
                          </a:solidFill>
                        </a:rPr>
                        <a:t>% </a:t>
                      </a:r>
                      <a:r>
                        <a:rPr lang="ru-RU" sz="1300" b="1" dirty="0" err="1" smtClean="0">
                          <a:solidFill>
                            <a:schemeClr val="tx1"/>
                          </a:solidFill>
                        </a:rPr>
                        <a:t>испол</a:t>
                      </a:r>
                      <a:r>
                        <a:rPr lang="ru-RU" sz="1300" b="1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97735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Батаминское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1 284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451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35 %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Буринское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1 313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95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7 %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36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Зулумайское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578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498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86 %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4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Кимильтейское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500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183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37 %</a:t>
                      </a:r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60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Масляногорское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805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711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88 %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872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Новолетниковское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784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182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23 %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7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Покровское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388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316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81 %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28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Услонское</a:t>
                      </a:r>
                      <a:r>
                        <a:rPr lang="ru-RU" sz="1400" baseline="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416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0 %</a:t>
                      </a:r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00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Ухтуйское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00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Филипповское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965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375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/>
                        <a:t>39 %</a:t>
                      </a:r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736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Хазанское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1 336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474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/>
                        <a:t>35 %</a:t>
                      </a:r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48"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Харайгунское</a:t>
                      </a:r>
                      <a:r>
                        <a:rPr lang="ru-RU" sz="1400" dirty="0" smtClean="0"/>
                        <a:t> МО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791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/>
                        <a:t>327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/>
                        <a:t>41 %</a:t>
                      </a:r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16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ИТОГО: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8 244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3 427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42 %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916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183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20 %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956376" y="76470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Исполнение целевых программ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>
                <a:solidFill>
                  <a:schemeClr val="bg1"/>
                </a:solidFill>
              </a:rPr>
              <a:t>ор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2014 году  на территории Зиминского района действует 29 ведомственных целевых программ на сумму 6 214 тыс. руб.  За 1 полугодие 2014 года исполнение составило 2 271  тыс. руб. или 37 % от плана, из них: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2F65-9815-42D3-9247-92A69B3E0F2A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1214417"/>
          <a:ext cx="8858312" cy="4693953"/>
        </p:xfrm>
        <a:graphic>
          <a:graphicData uri="http://schemas.openxmlformats.org/drawingml/2006/table">
            <a:tbl>
              <a:tblPr/>
              <a:tblGrid>
                <a:gridCol w="7000924"/>
                <a:gridCol w="1000132"/>
                <a:gridCol w="857256"/>
              </a:tblGrid>
              <a:tr h="277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 целевых программ</a:t>
                      </a: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на 2014 </a:t>
                      </a:r>
                      <a:r>
                        <a:rPr lang="ru-RU" sz="1300" b="1" dirty="0" smtClean="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/>
                          <a:ea typeface="Calibri"/>
                          <a:cs typeface="Times New Roman"/>
                        </a:rPr>
                        <a:t>Факт за </a:t>
                      </a:r>
                      <a:r>
                        <a:rPr lang="ru-RU" sz="1300" b="1" dirty="0">
                          <a:latin typeface="Times New Roman"/>
                          <a:ea typeface="Calibri"/>
                          <a:cs typeface="Times New Roman"/>
                        </a:rPr>
                        <a:t>I полугодие 2014 </a:t>
                      </a:r>
                      <a:r>
                        <a:rPr lang="ru-RU" sz="1300" b="1" dirty="0" smtClean="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Улучшение условий и охраны труда в организациях Зиминского районного муниципального образования на 2014-2016 годы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«Комплексные меры профилактики социально-негативных явлений (табакокурения, алкоголизма, наркомании) среди населения Зиминского района» на 2013-2015 г.г. 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Одаренные дети на 2012-2014 гг.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«Развитие физической культуры и спорта в Зиминском районе» на 2014-2016 годы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325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243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Повышение безопасности дорожного движения на 2013-2015 годы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Профилактика правонарушений в Зиминском районном муниципальном образовании на 2013-2014 годы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 «Я помню! Я горжусь!» на 2014-2016 годы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«Привлечение молодых специалистов для работы в учреждениях образования Зиминского района на 2011-2014 гг.»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«Методическое сопровождение развития педагогического персонала Зиминского района на 2012-2014гг.»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«Пожарная безопасность образовательных организаций Зиминского района на 2014 год»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«Молодежь Зиминского района» на 2014-2016 годы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220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"Развитие субъектов малого предпринимательства в Зиминском районе на 2014-2016 годы"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«Программа по организации мероприятий межпоселенческого характера по охране окружающей среды на территории Зиминского района на 2014 г.»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3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«Летний отдых, оздоровление и занятость детей в 2014 году»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Calibri"/>
                          <a:cs typeface="Times New Roman"/>
                        </a:rPr>
                        <a:t>884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Calibri"/>
                          <a:cs typeface="Times New Roman"/>
                        </a:rPr>
                        <a:t>827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Исполнение целевых программ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>
                <a:solidFill>
                  <a:schemeClr val="bg1"/>
                </a:solidFill>
              </a:rPr>
              <a:t>ор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2014 году  на территории Зиминского района действует 29 ведомственных целевых программ на сумму 6 214 тыс. руб.  За 1 полугодие 2014 года исполнение составило 2 271  тыс. руб. или 37 % от плана, из них: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92F65-9815-42D3-9247-92A69B3E0F2A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1214417"/>
          <a:ext cx="8858312" cy="4693920"/>
        </p:xfrm>
        <a:graphic>
          <a:graphicData uri="http://schemas.openxmlformats.org/drawingml/2006/table">
            <a:tbl>
              <a:tblPr/>
              <a:tblGrid>
                <a:gridCol w="7000924"/>
                <a:gridCol w="928694"/>
                <a:gridCol w="928694"/>
              </a:tblGrid>
              <a:tr h="277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Наименование целевых программ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на 2014 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Факт за </a:t>
                      </a: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I полугодие 2014 </a:t>
                      </a:r>
                      <a:r>
                        <a:rPr lang="ru-RU" sz="1100" b="1" dirty="0" smtClean="0"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"О мерах по обеспечению медицинскими кадрами областного государственного бюджетного учреждения здравоохранения "</a:t>
                      </a:r>
                      <a:r>
                        <a:rPr lang="ru-RU" sz="1100" dirty="0" err="1">
                          <a:latin typeface="Times New Roman"/>
                          <a:ea typeface="Calibri"/>
                          <a:cs typeface="Times New Roman"/>
                        </a:rPr>
                        <a:t>Зиминская</a:t>
                      </a: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 городская больница" на 2014 год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"Социальная поддержка отдельных категорий граждан Зиминского района на 2012-2014 годы"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 «Энергосбережение и повышение энергоэффективности в Зиминском районном муниципальном образовании на 2014-2016 г.г.»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Calibri"/>
                          <a:cs typeface="Times New Roman"/>
                        </a:rPr>
                        <a:t>"Модернизация объектов коммунальной инфраструктуры в Зиминском районном муниципальном образовании на 2014-2016 годы"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"Развитие дошкольного образования в Зиминском районе на 2012-2015 годы"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1 760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"Инвентаризация и регистрация прав на объекты муниципальной собственности Зиминского районного муниципального образованиям на 2014-2015гг."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«Выборочный капитальный и текущий ремонт зданий и сооружений образовательных организаций Зиминского района на 2014-2016 годы»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1 281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742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"Обеспечение возрастной школьной мебелью учащихся общеобразовательных организаций Зиминского района на 2014-2016 годы"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«Зиминский район - книжная параллель» на 2013 – 2014 годы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"Профилактика заболеваний и формирование ЗОЖ на территории Зиминского района" на 2014 год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"Повышение эффективности бюджетных расходов Зиминского районного муниципального образования на 2014-2016 годы"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222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208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«Модернизация технологического оборудования столовых образовательных организаций на территории Зиминского района на 2014-2016 годы»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«Антитеррористическая защищенность образовательных учреждений Зиминского района на  2013-2014 г.г.»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«Герой нашего времени» на 2014-2015 годы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"Организация разработки градостроительной документации о территориальном планировании развития Зиминского района и муниципальных образований Зиминского района на 2012-2014 г.г.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618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9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ВСЕГО ПО ПРОГРАММАМ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6 214</a:t>
                      </a: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2 271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7862" marR="178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Муниципальный долг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9860-5752-4048-859B-620D45654DD6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55576" y="1412776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состоянию на 1 июля 2014 года – муниципальный долг составил 3 753 тыс.руб.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Резервный фонд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C34D6-7402-453F-AC7B-A5BC1CAEC6EC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26876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из резервного фонда 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администрации Зиминского района 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 полугодие 2014 года  - не производились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информация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DD70E-401C-4CE5-A396-3C703A85A21F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1340768"/>
            <a:ext cx="89644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r>
              <a:rPr lang="ru-RU" sz="2200" dirty="0" smtClean="0"/>
              <a:t>  составили – </a:t>
            </a:r>
            <a:r>
              <a:rPr lang="ru-RU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191 470 </a:t>
            </a:r>
            <a:r>
              <a:rPr lang="ru-RU" sz="2200" dirty="0" smtClean="0"/>
              <a:t>тыс.руб. или 56 % от плана, из них:</a:t>
            </a:r>
          </a:p>
          <a:p>
            <a:endParaRPr lang="ru-RU" sz="2200" dirty="0" smtClean="0"/>
          </a:p>
          <a:p>
            <a:pPr>
              <a:buFontTx/>
              <a:buChar char="-"/>
            </a:pPr>
            <a:r>
              <a:rPr lang="ru-RU" sz="2200" i="1" u="sng" dirty="0" smtClean="0"/>
              <a:t>налоговые и неналоговые поступления </a:t>
            </a:r>
            <a:r>
              <a:rPr lang="ru-RU" sz="2200" i="1" dirty="0" smtClean="0"/>
              <a:t>– 19 881 тыс. руб. или 47 % от плана;</a:t>
            </a:r>
          </a:p>
          <a:p>
            <a:pPr>
              <a:buFontTx/>
              <a:buChar char="-"/>
            </a:pPr>
            <a:r>
              <a:rPr lang="ru-RU" sz="2200" dirty="0" smtClean="0"/>
              <a:t> </a:t>
            </a:r>
            <a:r>
              <a:rPr lang="ru-RU" sz="2200" i="1" u="sng" dirty="0" smtClean="0"/>
              <a:t>безвозмездные поступления </a:t>
            </a:r>
            <a:r>
              <a:rPr lang="ru-RU" sz="2200" i="1" dirty="0" smtClean="0"/>
              <a:t>– 171 589 тыс. руб. или 57 % от плана, из них:</a:t>
            </a:r>
          </a:p>
          <a:p>
            <a:pPr>
              <a:buFont typeface="Courier New" pitchFamily="49" charset="0"/>
              <a:buChar char="o"/>
            </a:pPr>
            <a:r>
              <a:rPr lang="ru-RU" sz="2200" dirty="0" smtClean="0"/>
              <a:t> из областного бюджета – 168 544 тыс. руб. или 58 % от плана,</a:t>
            </a:r>
          </a:p>
          <a:p>
            <a:pPr>
              <a:buFont typeface="Courier New" pitchFamily="49" charset="0"/>
              <a:buChar char="o"/>
            </a:pPr>
            <a:r>
              <a:rPr lang="ru-RU" sz="2200" dirty="0"/>
              <a:t> </a:t>
            </a:r>
            <a:r>
              <a:rPr lang="ru-RU" sz="2200" dirty="0" smtClean="0"/>
              <a:t>из бюджетов поселений – 3 036 тыс. руб. или 40 % от плана,</a:t>
            </a:r>
          </a:p>
          <a:p>
            <a:pPr>
              <a:buFont typeface="Courier New" pitchFamily="49" charset="0"/>
              <a:buChar char="o"/>
            </a:pPr>
            <a:r>
              <a:rPr lang="ru-RU" sz="2200" dirty="0" smtClean="0"/>
              <a:t> прочие безвозмездные – 279 тыс. руб. или 107 % от плана.</a:t>
            </a:r>
          </a:p>
          <a:p>
            <a:pPr>
              <a:buFont typeface="Courier New" pitchFamily="49" charset="0"/>
              <a:buChar char="o"/>
            </a:pPr>
            <a:endParaRPr lang="ru-RU" sz="2200" dirty="0"/>
          </a:p>
          <a:p>
            <a:endParaRPr lang="ru-RU" sz="2200" dirty="0" smtClean="0"/>
          </a:p>
          <a:p>
            <a:r>
              <a:rPr lang="ru-RU" sz="2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  <a:r>
              <a:rPr lang="ru-RU" sz="2200" dirty="0" smtClean="0"/>
              <a:t> составили – </a:t>
            </a:r>
            <a:r>
              <a:rPr lang="ru-RU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191 533 </a:t>
            </a:r>
            <a:r>
              <a:rPr lang="ru-RU" sz="2200" dirty="0" smtClean="0"/>
              <a:t>тыс. руб. или 55 %  от плана;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2CC5C-E295-44F3-9182-143E5EFB0D3A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3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95536" y="1397000"/>
          <a:ext cx="8496944" cy="4696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956376" y="76470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071934" y="2571744"/>
            <a:ext cx="1143008" cy="285752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4067944" y="1988840"/>
            <a:ext cx="1080120" cy="3600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4 539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67944" y="3861048"/>
            <a:ext cx="1080120" cy="3600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6 083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67944" y="5013176"/>
            <a:ext cx="1080120" cy="36004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- 1 544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Налоговые и неналоговые доходы (без НДФЛ)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813A5-173A-4A7D-A97B-F4C8A5337AE6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268760"/>
          <a:ext cx="864096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84368" y="148478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929058" y="2285992"/>
            <a:ext cx="1214446" cy="642942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929058" y="2071678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+ 971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Безвозмездные поступления (нецелевые)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2BA09-6FE8-4E51-882D-9B131E3FCC94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268760"/>
          <a:ext cx="871296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84368" y="119675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4071934" y="2500306"/>
            <a:ext cx="1143008" cy="285752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11960" y="1916832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+ 351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доходов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95536" y="1268760"/>
          <a:ext cx="835292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расходов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D979E-8EB0-4A3F-A837-737993E60DEB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340768"/>
          <a:ext cx="864096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расходов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68CBE-D69D-46DD-A94D-F0CB82BFC94F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268760"/>
          <a:ext cx="864096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Финансовая помощь поселениям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4C4D9-6FE1-4A6C-AB5F-3A119E056A04}" type="datetime1">
              <a:rPr lang="ru-RU" smtClean="0"/>
              <a:pPr/>
              <a:t>13.10.2014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472" y="1196752"/>
            <a:ext cx="82153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 полугодие 2014 года финансовая помощь 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поселениям составила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3 612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руб., из них:</a:t>
            </a:r>
          </a:p>
          <a:p>
            <a:pPr algn="ctr"/>
            <a:endParaRPr lang="ru-RU" sz="24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районного Фонда финансовой поддержки поселений –   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3 429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 руб., или 42 % от плана;</a:t>
            </a: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межбюджетные трансферты в целях повышения эффективности бюджетных расходов 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183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 или 20 % от плана;</a:t>
            </a:r>
          </a:p>
          <a:p>
            <a:endParaRPr lang="ru-RU" sz="24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1377</TotalTime>
  <Words>959</Words>
  <Application>Microsoft Office PowerPoint</Application>
  <PresentationFormat>Экран (4:3)</PresentationFormat>
  <Paragraphs>263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Отчет об исполнении бюджета Зиминского районного муниципального образования  за 1 полугодие 2014 года</vt:lpstr>
      <vt:lpstr>Общая информация</vt:lpstr>
      <vt:lpstr>ДОХОДЫ</vt:lpstr>
      <vt:lpstr>Налоговые и неналоговые доходы (без НДФЛ)</vt:lpstr>
      <vt:lpstr>Безвозмездные поступления (нецелевые)</vt:lpstr>
      <vt:lpstr>Структура доходов</vt:lpstr>
      <vt:lpstr>Структура расходов</vt:lpstr>
      <vt:lpstr>Структура расходов</vt:lpstr>
      <vt:lpstr>Финансовая помощь поселениям</vt:lpstr>
      <vt:lpstr>Финансовая помощь поселениям</vt:lpstr>
      <vt:lpstr>Исполнение целевых программ  ор В  2014 году  на территории Зиминского района действует 29 ведомственных целевых программ на сумму 6 214 тыс. руб.  За 1 полугодие 2014 года исполнение составило 2 271  тыс. руб. или 37 % от плана, из них:</vt:lpstr>
      <vt:lpstr>Исполнение целевых программ  ор В  2014 году  на территории Зиминского района действует 29 ведомственных целевых программ на сумму 6 214 тыс. руб.  За 1 полугодие 2014 года исполнение составило 2 271  тыс. руб. или 37 % от плана, из них:</vt:lpstr>
      <vt:lpstr>Муниципальный долг</vt:lpstr>
      <vt:lpstr>Резервный фонд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об исполнении бюджета Зиминского районного муниципального образования  за 1 квартал 2013 года</dc:title>
  <dc:creator>Помогаева</dc:creator>
  <cp:lastModifiedBy>Nikitina_YU</cp:lastModifiedBy>
  <cp:revision>141</cp:revision>
  <dcterms:created xsi:type="dcterms:W3CDTF">2013-04-29T02:16:58Z</dcterms:created>
  <dcterms:modified xsi:type="dcterms:W3CDTF">2014-10-13T08:40:08Z</dcterms:modified>
</cp:coreProperties>
</file>