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6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70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AD2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Налоговые/неналоговые доходы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1квартал 2013 г.</c:v>
                </c:pt>
                <c:pt idx="1">
                  <c:v>1 квартал 2014 г.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9466</c:v>
                </c:pt>
                <c:pt idx="1">
                  <c:v>9541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1квартал 2013 г.</c:v>
                </c:pt>
                <c:pt idx="1">
                  <c:v>1 квартал 2014 г.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58771</c:v>
                </c:pt>
                <c:pt idx="1">
                  <c:v>72814</c:v>
                </c:pt>
              </c:numCache>
            </c:numRef>
          </c:val>
        </c:ser>
        <c:shape val="box"/>
        <c:axId val="75682560"/>
        <c:axId val="75685248"/>
        <c:axId val="0"/>
      </c:bar3DChart>
      <c:catAx>
        <c:axId val="75682560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75685248"/>
        <c:crosses val="autoZero"/>
        <c:auto val="1"/>
        <c:lblAlgn val="ctr"/>
        <c:lblOffset val="100"/>
      </c:catAx>
      <c:valAx>
        <c:axId val="75685248"/>
        <c:scaling>
          <c:orientation val="minMax"/>
        </c:scaling>
        <c:delete val="1"/>
        <c:axPos val="l"/>
        <c:majorGridlines/>
        <c:numFmt formatCode="#,##0" sourceLinked="1"/>
        <c:tickLblPos val="none"/>
        <c:crossAx val="75682560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sz="16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Сельхоз.налог</c:v>
                </c:pt>
              </c:strCache>
            </c:strRef>
          </c:tx>
          <c:dLbls>
            <c:dLbl>
              <c:idx val="0"/>
              <c:layout>
                <c:manualLayout>
                  <c:x val="-0.16461133948079895"/>
                  <c:y val="-7.5586839557508856E-3"/>
                </c:manualLayout>
              </c:layout>
              <c:showVal val="1"/>
              <c:showSerName val="1"/>
            </c:dLbl>
            <c:dLbl>
              <c:idx val="1"/>
              <c:layout>
                <c:manualLayout>
                  <c:x val="0.22046161537606931"/>
                  <c:y val="-7.55868395575095E-2"/>
                </c:manualLayout>
              </c:layout>
              <c:showVal val="1"/>
              <c:showSerName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SerName val="1"/>
          </c:dLbls>
          <c:cat>
            <c:strRef>
              <c:f>Лист1!$A$2:$A$3</c:f>
              <c:strCache>
                <c:ptCount val="2"/>
                <c:pt idx="0">
                  <c:v>1 квартал 2013 г.</c:v>
                </c:pt>
                <c:pt idx="1">
                  <c:v>1 квартал 2014 г.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147</c:v>
                </c:pt>
                <c:pt idx="1">
                  <c:v>50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УСН</c:v>
                </c:pt>
              </c:strCache>
            </c:strRef>
          </c:tx>
          <c:spPr>
            <a:solidFill>
              <a:srgbClr val="7030A0"/>
            </a:solidFill>
          </c:spP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SerName val="1"/>
          </c:dLbls>
          <c:cat>
            <c:strRef>
              <c:f>Лист1!$A$2:$A$3</c:f>
              <c:strCache>
                <c:ptCount val="2"/>
                <c:pt idx="0">
                  <c:v>1 квартал 2013 г.</c:v>
                </c:pt>
                <c:pt idx="1">
                  <c:v>1 квартал 2014 г.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 formatCode="#,##0">
                  <c:v>397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Аренда земли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-0.16755082768581267"/>
                  <c:y val="2.5195613185836495E-3"/>
                </c:manualLayout>
              </c:layout>
              <c:showVal val="1"/>
              <c:showSerName val="1"/>
            </c:dLbl>
            <c:dLbl>
              <c:idx val="1"/>
              <c:layout>
                <c:manualLayout>
                  <c:x val="0.19694570973595529"/>
                  <c:y val="-5.039122637167299E-3"/>
                </c:manualLayout>
              </c:layout>
              <c:showVal val="1"/>
              <c:showSerName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SerName val="1"/>
          </c:dLbls>
          <c:cat>
            <c:strRef>
              <c:f>Лист1!$A$2:$A$3</c:f>
              <c:strCache>
                <c:ptCount val="2"/>
                <c:pt idx="0">
                  <c:v>1 квартал 2013 г.</c:v>
                </c:pt>
                <c:pt idx="1">
                  <c:v>1 квартал 2014 г.</c:v>
                </c:pt>
              </c:strCache>
            </c:strRef>
          </c:cat>
          <c:val>
            <c:numRef>
              <c:f>Лист1!$D$2:$D$3</c:f>
              <c:numCache>
                <c:formatCode>#,##0</c:formatCode>
                <c:ptCount val="2"/>
                <c:pt idx="0">
                  <c:v>159</c:v>
                </c:pt>
                <c:pt idx="1">
                  <c:v>174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ЕНВД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SerName val="1"/>
          </c:dLbls>
          <c:cat>
            <c:strRef>
              <c:f>Лист1!$A$2:$A$3</c:f>
              <c:strCache>
                <c:ptCount val="2"/>
                <c:pt idx="0">
                  <c:v>1 квартал 2013 г.</c:v>
                </c:pt>
                <c:pt idx="1">
                  <c:v>1 квартал 2014 г.</c:v>
                </c:pt>
              </c:strCache>
            </c:strRef>
          </c:cat>
          <c:val>
            <c:numRef>
              <c:f>Лист1!$E$2:$E$3</c:f>
              <c:numCache>
                <c:formatCode>#,##0</c:formatCode>
                <c:ptCount val="2"/>
                <c:pt idx="0">
                  <c:v>558</c:v>
                </c:pt>
                <c:pt idx="1">
                  <c:v>496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Реал.имущ-ва</c:v>
                </c:pt>
              </c:strCache>
            </c:strRef>
          </c:tx>
          <c:dLbls>
            <c:dLbl>
              <c:idx val="0"/>
              <c:layout>
                <c:manualLayout>
                  <c:x val="-0.16461133948079892"/>
                  <c:y val="1.2597806592918247E-2"/>
                </c:manualLayout>
              </c:layout>
              <c:showVal val="1"/>
              <c:showSerName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SerName val="1"/>
          </c:dLbls>
          <c:cat>
            <c:strRef>
              <c:f>Лист1!$A$2:$A$3</c:f>
              <c:strCache>
                <c:ptCount val="2"/>
                <c:pt idx="0">
                  <c:v>1 квартал 2013 г.</c:v>
                </c:pt>
                <c:pt idx="1">
                  <c:v>1 квартал 2014 г.</c:v>
                </c:pt>
              </c:strCache>
            </c:strRef>
          </c:cat>
          <c:val>
            <c:numRef>
              <c:f>Лист1!$F$2:$F$3</c:f>
              <c:numCache>
                <c:formatCode>#,##0</c:formatCode>
                <c:ptCount val="2"/>
                <c:pt idx="1">
                  <c:v>996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Платн.услуги</c:v>
                </c:pt>
              </c:strCache>
            </c:strRef>
          </c:tx>
          <c:dLbls>
            <c:dLbl>
              <c:idx val="0"/>
              <c:layout>
                <c:manualLayout>
                  <c:x val="2.9392567492500573E-3"/>
                  <c:y val="-1.0078245274334598E-2"/>
                </c:manualLayout>
              </c:layout>
              <c:showVal val="1"/>
              <c:showSerName val="1"/>
            </c:dLbl>
            <c:dLbl>
              <c:idx val="1"/>
              <c:layout>
                <c:manualLayout>
                  <c:x val="1.4696283746250421E-3"/>
                  <c:y val="1.0078245274334598E-2"/>
                </c:manualLayout>
              </c:layout>
              <c:showVal val="1"/>
              <c:showSerName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SerName val="1"/>
          </c:dLbls>
          <c:cat>
            <c:strRef>
              <c:f>Лист1!$A$2:$A$3</c:f>
              <c:strCache>
                <c:ptCount val="2"/>
                <c:pt idx="0">
                  <c:v>1 квартал 2013 г.</c:v>
                </c:pt>
                <c:pt idx="1">
                  <c:v>1 квартал 2014 г.</c:v>
                </c:pt>
              </c:strCache>
            </c:strRef>
          </c:cat>
          <c:val>
            <c:numRef>
              <c:f>Лист1!$G$2:$G$3</c:f>
              <c:numCache>
                <c:formatCode>#,##0</c:formatCode>
                <c:ptCount val="2"/>
                <c:pt idx="0">
                  <c:v>137</c:v>
                </c:pt>
                <c:pt idx="1">
                  <c:v>165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Штрафы</c:v>
                </c:pt>
              </c:strCache>
            </c:strRef>
          </c:tx>
          <c:dLbls>
            <c:dLbl>
              <c:idx val="0"/>
              <c:layout>
                <c:manualLayout>
                  <c:x val="-0.1381559456356701"/>
                  <c:y val="-1.0078245274334598E-2"/>
                </c:manualLayout>
              </c:layout>
              <c:showVal val="1"/>
              <c:showSerName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SerName val="1"/>
          </c:dLbls>
          <c:cat>
            <c:strRef>
              <c:f>Лист1!$A$2:$A$3</c:f>
              <c:strCache>
                <c:ptCount val="2"/>
                <c:pt idx="0">
                  <c:v>1 квартал 2013 г.</c:v>
                </c:pt>
                <c:pt idx="1">
                  <c:v>1 квартал 2014 г.</c:v>
                </c:pt>
              </c:strCache>
            </c:strRef>
          </c:cat>
          <c:val>
            <c:numRef>
              <c:f>Лист1!$H$2:$H$3</c:f>
              <c:numCache>
                <c:formatCode>#,##0</c:formatCode>
                <c:ptCount val="2"/>
                <c:pt idx="0">
                  <c:v>215</c:v>
                </c:pt>
                <c:pt idx="1">
                  <c:v>147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Прочие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Lbls>
            <c:dLbl>
              <c:idx val="0"/>
              <c:layout>
                <c:manualLayout>
                  <c:x val="-0.16902057178831967"/>
                  <c:y val="-1.0078245274334598E-2"/>
                </c:manualLayout>
              </c:layout>
              <c:showVal val="1"/>
              <c:showSerName val="1"/>
            </c:dLbl>
            <c:dLbl>
              <c:idx val="1"/>
              <c:layout>
                <c:manualLayout>
                  <c:x val="1.0288092989667815E-2"/>
                  <c:y val="-7.5586839557509498E-3"/>
                </c:manualLayout>
              </c:layout>
              <c:showVal val="1"/>
              <c:showSerName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SerName val="1"/>
          </c:dLbls>
          <c:cat>
            <c:strRef>
              <c:f>Лист1!$A$2:$A$3</c:f>
              <c:strCache>
                <c:ptCount val="2"/>
                <c:pt idx="0">
                  <c:v>1 квартал 2013 г.</c:v>
                </c:pt>
                <c:pt idx="1">
                  <c:v>1 квартал 2014 г.</c:v>
                </c:pt>
              </c:strCache>
            </c:strRef>
          </c:cat>
          <c:val>
            <c:numRef>
              <c:f>Лист1!$I$2:$I$3</c:f>
              <c:numCache>
                <c:formatCode>#,##0</c:formatCode>
                <c:ptCount val="2"/>
                <c:pt idx="0">
                  <c:v>87</c:v>
                </c:pt>
                <c:pt idx="1">
                  <c:v>506</c:v>
                </c:pt>
              </c:numCache>
            </c:numRef>
          </c:val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Прод.земли</c:v>
                </c:pt>
              </c:strCache>
            </c:strRef>
          </c:tx>
          <c:dLbls>
            <c:dLbl>
              <c:idx val="0"/>
              <c:layout>
                <c:manualLayout>
                  <c:x val="2.6455393845128333E-2"/>
                  <c:y val="-3.7793419778754757E-2"/>
                </c:manualLayout>
              </c:layout>
              <c:showVal val="1"/>
              <c:showSerName val="1"/>
            </c:dLbl>
            <c:dLbl>
              <c:idx val="1"/>
              <c:layout>
                <c:manualLayout>
                  <c:x val="2.7925137947635452E-2"/>
                  <c:y val="-4.2832542415922055E-2"/>
                </c:manualLayout>
              </c:layout>
              <c:showVal val="1"/>
              <c:showSerName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SerName val="1"/>
          </c:dLbls>
          <c:cat>
            <c:strRef>
              <c:f>Лист1!$A$2:$A$3</c:f>
              <c:strCache>
                <c:ptCount val="2"/>
                <c:pt idx="0">
                  <c:v>1 квартал 2013 г.</c:v>
                </c:pt>
                <c:pt idx="1">
                  <c:v>1 квартал 2014 г.</c:v>
                </c:pt>
              </c:strCache>
            </c:strRef>
          </c:cat>
          <c:val>
            <c:numRef>
              <c:f>Лист1!$J$2:$J$3</c:f>
              <c:numCache>
                <c:formatCode>#,##0</c:formatCode>
                <c:ptCount val="2"/>
                <c:pt idx="0">
                  <c:v>18</c:v>
                </c:pt>
                <c:pt idx="1">
                  <c:v>165</c:v>
                </c:pt>
              </c:numCache>
            </c:numRef>
          </c:val>
        </c:ser>
        <c:shape val="box"/>
        <c:axId val="96655616"/>
        <c:axId val="96677888"/>
        <c:axId val="0"/>
      </c:bar3DChart>
      <c:catAx>
        <c:axId val="9665561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6677888"/>
        <c:crosses val="autoZero"/>
        <c:auto val="1"/>
        <c:lblAlgn val="ctr"/>
        <c:lblOffset val="100"/>
      </c:catAx>
      <c:valAx>
        <c:axId val="96677888"/>
        <c:scaling>
          <c:orientation val="minMax"/>
        </c:scaling>
        <c:delete val="1"/>
        <c:axPos val="l"/>
        <c:majorGridlines/>
        <c:numFmt formatCode="#,##0" sourceLinked="1"/>
        <c:tickLblPos val="none"/>
        <c:crossAx val="966556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Дотация на выравнивание</c:v>
                </c:pt>
              </c:strCache>
            </c:strRef>
          </c:tx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1 квартал 2013 г.</c:v>
                </c:pt>
                <c:pt idx="1">
                  <c:v>1 квартал  2014 г.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16367</c:v>
                </c:pt>
                <c:pt idx="1">
                  <c:v>14276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Дотация на сбалансированность</c:v>
                </c:pt>
              </c:strCache>
            </c:strRef>
          </c:tx>
          <c:dLbls>
            <c:dLbl>
              <c:idx val="0"/>
              <c:layout>
                <c:manualLayout>
                  <c:x val="-7.2879872851593277E-3"/>
                  <c:y val="1.0224306800049592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1 квартал 2013 г.</c:v>
                </c:pt>
                <c:pt idx="1">
                  <c:v>1 квартал  2014 г.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1">
                  <c:v>2396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Эффект.упр.бюдж.средствами</c:v>
                </c:pt>
              </c:strCache>
            </c:strRef>
          </c:tx>
          <c:dLbls>
            <c:dLbl>
              <c:idx val="0"/>
              <c:layout>
                <c:manualLayout>
                  <c:x val="1.4575974570318633E-2"/>
                  <c:y val="-1.7892536900086787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1 квартал 2013 г.</c:v>
                </c:pt>
                <c:pt idx="1">
                  <c:v>1 квартал  2014 г.</c:v>
                </c:pt>
              </c:strCache>
            </c:strRef>
          </c:cat>
          <c:val>
            <c:numRef>
              <c:f>Лист1!$D$2:$D$3</c:f>
              <c:numCache>
                <c:formatCode>#,##0</c:formatCode>
                <c:ptCount val="2"/>
                <c:pt idx="0">
                  <c:v>3680</c:v>
                </c:pt>
                <c:pt idx="1">
                  <c:v>4462</c:v>
                </c:pt>
              </c:numCache>
            </c:numRef>
          </c:val>
        </c:ser>
        <c:shape val="box"/>
        <c:axId val="76957184"/>
        <c:axId val="76958720"/>
        <c:axId val="0"/>
      </c:bar3DChart>
      <c:catAx>
        <c:axId val="7695718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6958720"/>
        <c:crosses val="autoZero"/>
        <c:auto val="1"/>
        <c:lblAlgn val="ctr"/>
        <c:lblOffset val="100"/>
      </c:catAx>
      <c:valAx>
        <c:axId val="76958720"/>
        <c:scaling>
          <c:orientation val="minMax"/>
        </c:scaling>
        <c:delete val="1"/>
        <c:axPos val="l"/>
        <c:majorGridlines/>
        <c:numFmt formatCode="#,##0" sourceLinked="1"/>
        <c:tickLblPos val="none"/>
        <c:crossAx val="76957184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6257772124936301E-4"/>
          <c:y val="8.3105255572204217E-2"/>
          <c:w val="0.84155065146018526"/>
          <c:h val="0.75217149295723895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1"/>
              <c:delete val="1"/>
            </c:dLbl>
            <c:dLbl>
              <c:idx val="4"/>
              <c:layout>
                <c:manualLayout>
                  <c:x val="-8.4688746269571583E-2"/>
                  <c:y val="-2.5389974030663271E-3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11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sz="20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Безвозмездные поступления</c:v>
                </c:pt>
                <c:pt idx="2">
                  <c:v>НДФЛ</c:v>
                </c:pt>
                <c:pt idx="3">
                  <c:v>Прочие налоговые/неналоговые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72814</c:v>
                </c:pt>
                <c:pt idx="1">
                  <c:v>0</c:v>
                </c:pt>
                <c:pt idx="2" formatCode="#,##0">
                  <c:v>6842</c:v>
                </c:pt>
                <c:pt idx="3">
                  <c:v>2699</c:v>
                </c:pt>
              </c:numCache>
            </c:numRef>
          </c:val>
        </c:ser>
        <c:gapWidth val="100"/>
        <c:splitType val="pos"/>
        <c:splitPos val="2"/>
        <c:secondPieSize val="75"/>
        <c:serLines/>
      </c:ofPieChart>
    </c:plotArea>
    <c:legend>
      <c:legendPos val="t"/>
      <c:legendEntry>
        <c:idx val="1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14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0.20714029459689678"/>
                  <c:y val="-0.17110474458061875"/>
                </c:manualLayout>
              </c:layout>
              <c:dLblPos val="bestFit"/>
              <c:showVal val="1"/>
              <c:showCatName val="1"/>
              <c:showPercent val="1"/>
            </c:dLbl>
            <c:dLbl>
              <c:idx val="2"/>
              <c:layout>
                <c:manualLayout>
                  <c:x val="-8.818464615042803E-3"/>
                  <c:y val="-0.238426866334918"/>
                </c:manualLayout>
              </c:layout>
              <c:dLblPos val="bestFit"/>
              <c:showVal val="1"/>
              <c:showCatName val="1"/>
              <c:showPercent val="1"/>
            </c:dLbl>
            <c:dLbl>
              <c:idx val="3"/>
              <c:layout>
                <c:manualLayout>
                  <c:x val="0"/>
                  <c:y val="-0.11560614326434709"/>
                </c:manualLayout>
              </c:layout>
              <c:dLblPos val="bestFit"/>
              <c:showVal val="1"/>
              <c:showCatName val="1"/>
              <c:showPercent val="1"/>
            </c:dLbl>
            <c:dLbl>
              <c:idx val="6"/>
              <c:layout>
                <c:manualLayout>
                  <c:x val="-0.17855284598007629"/>
                  <c:y val="9.0139445534244175E-2"/>
                </c:manualLayout>
              </c:layout>
              <c:dLblPos val="bestFit"/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4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bestFit"/>
            <c:showVal val="1"/>
            <c:showCatName val="1"/>
            <c:showPercent val="1"/>
            <c:showLeaderLines val="1"/>
          </c:dLbls>
          <c:cat>
            <c:strRef>
              <c:f>Лист1!$A$2:$A$8</c:f>
              <c:strCache>
                <c:ptCount val="7"/>
                <c:pt idx="0">
                  <c:v>Общегосуд.вопросы</c:v>
                </c:pt>
                <c:pt idx="1">
                  <c:v>Образование</c:v>
                </c:pt>
                <c:pt idx="2">
                  <c:v>Культура и кинематография</c:v>
                </c:pt>
                <c:pt idx="3">
                  <c:v>МБТ поселениям</c:v>
                </c:pt>
                <c:pt idx="4">
                  <c:v>Национальная экономика</c:v>
                </c:pt>
                <c:pt idx="5">
                  <c:v>Соц. политика</c:v>
                </c:pt>
                <c:pt idx="6">
                  <c:v>Прочие расходы</c:v>
                </c:pt>
              </c:strCache>
            </c:strRef>
          </c:cat>
          <c:val>
            <c:numRef>
              <c:f>Лист1!$B$2:$B$8</c:f>
              <c:numCache>
                <c:formatCode>#,##0</c:formatCode>
                <c:ptCount val="7"/>
                <c:pt idx="0">
                  <c:v>10853</c:v>
                </c:pt>
                <c:pt idx="1">
                  <c:v>65211</c:v>
                </c:pt>
                <c:pt idx="2">
                  <c:v>2268</c:v>
                </c:pt>
                <c:pt idx="3">
                  <c:v>2209</c:v>
                </c:pt>
                <c:pt idx="4">
                  <c:v>0</c:v>
                </c:pt>
                <c:pt idx="5">
                  <c:v>2396</c:v>
                </c:pt>
                <c:pt idx="6">
                  <c:v>879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31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1"/>
              <c:layout>
                <c:manualLayout>
                  <c:x val="4.0685641410213684E-2"/>
                  <c:y val="-1.5513976707902027E-2"/>
                </c:manualLayout>
              </c:layout>
              <c:dLblPos val="bestFit"/>
              <c:showCatName val="1"/>
              <c:showPercent val="1"/>
            </c:dLbl>
            <c:dLbl>
              <c:idx val="3"/>
              <c:layout>
                <c:manualLayout>
                  <c:x val="0.27365153871792025"/>
                  <c:y val="0.14730730401936051"/>
                </c:manualLayout>
              </c:layout>
              <c:spPr/>
              <c:txPr>
                <a:bodyPr/>
                <a:lstStyle/>
                <a:p>
                  <a:pPr>
                    <a:defRPr sz="120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dLblPos val="bestFit"/>
              <c:showCatName val="1"/>
              <c:showPercent val="1"/>
            </c:dLbl>
            <c:dLbl>
              <c:idx val="4"/>
              <c:layout>
                <c:manualLayout>
                  <c:x val="-4.0133156501129495E-2"/>
                  <c:y val="6.9874482545417782E-2"/>
                </c:manualLayout>
              </c:layout>
              <c:spPr/>
              <c:txPr>
                <a:bodyPr/>
                <a:lstStyle/>
                <a:p>
                  <a:pPr>
                    <a:defRPr sz="120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dLblPos val="bestFit"/>
              <c:showCatName val="1"/>
              <c:showPercent val="1"/>
            </c:dLbl>
            <c:dLbl>
              <c:idx val="5"/>
              <c:layout>
                <c:manualLayout>
                  <c:x val="-4.8107270488464242E-2"/>
                  <c:y val="-4.1200736150089602E-2"/>
                </c:manualLayout>
              </c:layout>
              <c:spPr/>
              <c:txPr>
                <a:bodyPr/>
                <a:lstStyle/>
                <a:p>
                  <a:pPr>
                    <a:defRPr sz="120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dLblPos val="bestFit"/>
              <c:showCatName val="1"/>
              <c:showPercent val="1"/>
            </c:dLbl>
            <c:dLbl>
              <c:idx val="6"/>
              <c:layout>
                <c:manualLayout>
                  <c:x val="-8.6771608710143368E-3"/>
                  <c:y val="-0.12013560490058299"/>
                </c:manualLayout>
              </c:layout>
              <c:spPr/>
              <c:txPr>
                <a:bodyPr/>
                <a:lstStyle/>
                <a:p>
                  <a:pPr>
                    <a:defRPr sz="120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dLblPos val="bestFit"/>
              <c:showCatName val="1"/>
              <c:showPercent val="1"/>
            </c:dLbl>
            <c:dLbl>
              <c:idx val="7"/>
              <c:layout>
                <c:manualLayout>
                  <c:x val="0.20439314613191154"/>
                  <c:y val="-9.6344367534042394E-2"/>
                </c:manualLayout>
              </c:layout>
              <c:spPr/>
              <c:txPr>
                <a:bodyPr/>
                <a:lstStyle/>
                <a:p>
                  <a:pPr>
                    <a:defRPr sz="120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dLblPos val="bestFit"/>
              <c:showCatName val="1"/>
              <c:showPercent val="1"/>
            </c:dLbl>
            <c:txPr>
              <a:bodyPr/>
              <a:lstStyle/>
              <a:p>
                <a:pPr>
                  <a:defRPr sz="14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bestFit"/>
            <c:showCatName val="1"/>
            <c:showPercent val="1"/>
            <c:showLeaderLines val="1"/>
          </c:dLbls>
          <c:cat>
            <c:strRef>
              <c:f>Лист1!$A$2:$A$9</c:f>
              <c:strCache>
                <c:ptCount val="8"/>
                <c:pt idx="0">
                  <c:v>Оплата труда и начисления на нее</c:v>
                </c:pt>
                <c:pt idx="1">
                  <c:v>Оплата работ, услуг</c:v>
                </c:pt>
                <c:pt idx="2">
                  <c:v>Безв.перечисления мун.организациям</c:v>
                </c:pt>
                <c:pt idx="3">
                  <c:v>Переч.др.бюджетам</c:v>
                </c:pt>
                <c:pt idx="4">
                  <c:v>Соц.обеспечение</c:v>
                </c:pt>
                <c:pt idx="5">
                  <c:v>Прочие расходы</c:v>
                </c:pt>
                <c:pt idx="6">
                  <c:v>Увел.стоим.осн.средств</c:v>
                </c:pt>
                <c:pt idx="7">
                  <c:v>Увел.стоим.мат.запасов</c:v>
                </c:pt>
              </c:strCache>
            </c:strRef>
          </c:cat>
          <c:val>
            <c:numRef>
              <c:f>Лист1!$B$2:$B$9</c:f>
              <c:numCache>
                <c:formatCode>#,##0</c:formatCode>
                <c:ptCount val="8"/>
                <c:pt idx="0">
                  <c:v>20179</c:v>
                </c:pt>
                <c:pt idx="1">
                  <c:v>2791</c:v>
                </c:pt>
                <c:pt idx="2">
                  <c:v>56322</c:v>
                </c:pt>
                <c:pt idx="3">
                  <c:v>2209</c:v>
                </c:pt>
                <c:pt idx="4">
                  <c:v>1049</c:v>
                </c:pt>
                <c:pt idx="5">
                  <c:v>299</c:v>
                </c:pt>
                <c:pt idx="6">
                  <c:v>503</c:v>
                </c:pt>
                <c:pt idx="7">
                  <c:v>464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A71A8E-B4AE-4C8D-B306-B10DB501375F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8938F0-E928-436A-9DA1-EA9E2A34F4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7F5A-775A-40F4-9B3A-3DBC7B1A07EC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F2AB1-527A-453A-BD6C-21F3D5331A36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EDA95-0687-4129-86B0-C36EF42A3833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D1ED7-27E2-4236-8AD8-FFB8A2E2E118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B711C-8059-4B7F-AC91-F10D2862D0C9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4E01-A9E8-4670-924D-D311CB2FD85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518D0-E993-4FE0-840F-31F7CD478229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E0464-818D-4B36-96AC-99B2E2205AE0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21B7C-0298-44E3-A6D6-2B08E500AE2F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13595-E8C5-49BE-BFFB-923D5A366110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9BF9-1FF3-43A9-9649-1DF8EE379E7C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B5106-3998-4C1B-93C4-BF7D7AB79766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3645024"/>
            <a:ext cx="7200800" cy="1231776"/>
          </a:xfrm>
        </p:spPr>
        <p:txBody>
          <a:bodyPr>
            <a:noAutofit/>
          </a:bodyPr>
          <a:lstStyle/>
          <a:p>
            <a:r>
              <a:rPr lang="ru-RU" sz="3600" dirty="0" smtClean="0"/>
              <a:t>Отчет об исполнении бюджета Зиминского районного муниципального образования</a:t>
            </a:r>
            <a:br>
              <a:rPr lang="ru-RU" sz="3600" dirty="0" smtClean="0"/>
            </a:br>
            <a:r>
              <a:rPr lang="ru-RU" sz="3600" dirty="0" smtClean="0"/>
              <a:t> за 1 квартал 2014 года</a:t>
            </a:r>
            <a:endParaRPr lang="ru-RU" sz="3600" dirty="0"/>
          </a:p>
        </p:txBody>
      </p:sp>
      <p:pic>
        <p:nvPicPr>
          <p:cNvPr id="4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3116" y="260649"/>
            <a:ext cx="161298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Финансовая помощь поселениям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9A2E7-10D5-4309-8FC1-96DD5C35FC18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10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79512" y="1268760"/>
          <a:ext cx="8750205" cy="4557063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409355"/>
                <a:gridCol w="1218781"/>
                <a:gridCol w="1280517"/>
                <a:gridCol w="960388"/>
                <a:gridCol w="960388"/>
                <a:gridCol w="960388"/>
                <a:gridCol w="960388"/>
              </a:tblGrid>
              <a:tr h="354901">
                <a:tc rowSpan="2"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Наименование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РФФПП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solidFill>
                            <a:schemeClr val="tx1"/>
                          </a:solidFill>
                          <a:effectLst/>
                        </a:rPr>
                        <a:t>МБТ в целях повышения эффективности бюджетных расходов </a:t>
                      </a:r>
                      <a:endParaRPr lang="ru-RU" sz="105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83921">
                <a:tc vMerge="1"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План на 2014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Факт 1 квартал 2014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solidFill>
                            <a:schemeClr val="tx1"/>
                          </a:solidFill>
                        </a:rPr>
                        <a:t>% </a:t>
                      </a:r>
                      <a:r>
                        <a:rPr lang="ru-RU" sz="1050" b="1" dirty="0" err="1" smtClean="0">
                          <a:solidFill>
                            <a:schemeClr val="tx1"/>
                          </a:solidFill>
                        </a:rPr>
                        <a:t>испол</a:t>
                      </a:r>
                      <a:r>
                        <a:rPr lang="ru-RU" sz="1050" b="1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0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План на 2014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Факт 1 квартал 2014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solidFill>
                            <a:schemeClr val="tx1"/>
                          </a:solidFill>
                        </a:rPr>
                        <a:t>% </a:t>
                      </a:r>
                      <a:r>
                        <a:rPr lang="ru-RU" sz="1050" b="1" dirty="0" err="1" smtClean="0">
                          <a:solidFill>
                            <a:schemeClr val="tx1"/>
                          </a:solidFill>
                        </a:rPr>
                        <a:t>испол</a:t>
                      </a:r>
                      <a:r>
                        <a:rPr lang="ru-RU" sz="1050" b="1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05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97735">
                <a:tc>
                  <a:txBody>
                    <a:bodyPr/>
                    <a:lstStyle/>
                    <a:p>
                      <a:r>
                        <a:rPr lang="ru-RU" sz="1050" dirty="0" err="1" smtClean="0"/>
                        <a:t>Батаминское</a:t>
                      </a:r>
                      <a:r>
                        <a:rPr lang="ru-RU" sz="1050" dirty="0" smtClean="0"/>
                        <a:t> МО</a:t>
                      </a:r>
                      <a:endParaRPr lang="ru-RU" sz="105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880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337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38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r>
                        <a:rPr lang="ru-RU" sz="1050" dirty="0" err="1" smtClean="0"/>
                        <a:t>Буринское</a:t>
                      </a:r>
                      <a:r>
                        <a:rPr lang="ru-RU" sz="1050" dirty="0" smtClean="0"/>
                        <a:t> МО</a:t>
                      </a:r>
                      <a:endParaRPr lang="ru-RU" sz="105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1 135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95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8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736">
                <a:tc>
                  <a:txBody>
                    <a:bodyPr/>
                    <a:lstStyle/>
                    <a:p>
                      <a:r>
                        <a:rPr lang="ru-RU" sz="1050" dirty="0" err="1" smtClean="0"/>
                        <a:t>Зулумайское</a:t>
                      </a:r>
                      <a:r>
                        <a:rPr lang="ru-RU" sz="1050" dirty="0" smtClean="0"/>
                        <a:t> МО</a:t>
                      </a:r>
                      <a:endParaRPr lang="ru-RU" sz="105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476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376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79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448">
                <a:tc>
                  <a:txBody>
                    <a:bodyPr/>
                    <a:lstStyle/>
                    <a:p>
                      <a:r>
                        <a:rPr lang="ru-RU" sz="1050" dirty="0" err="1" smtClean="0"/>
                        <a:t>Кимильтейское</a:t>
                      </a:r>
                      <a:r>
                        <a:rPr lang="ru-RU" sz="1050" dirty="0" smtClean="0"/>
                        <a:t> МО</a:t>
                      </a:r>
                      <a:endParaRPr lang="ru-RU" sz="105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/>
                        <a:t>500</a:t>
                      </a:r>
                      <a:endParaRPr lang="ru-RU" sz="1200" b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/>
                        <a:t>184</a:t>
                      </a:r>
                      <a:endParaRPr lang="ru-RU" sz="1200" b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36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60">
                <a:tc>
                  <a:txBody>
                    <a:bodyPr/>
                    <a:lstStyle/>
                    <a:p>
                      <a:r>
                        <a:rPr lang="ru-RU" sz="1050" dirty="0" err="1" smtClean="0"/>
                        <a:t>Масляногорское</a:t>
                      </a:r>
                      <a:r>
                        <a:rPr lang="ru-RU" sz="1050" dirty="0" smtClean="0"/>
                        <a:t> МО</a:t>
                      </a:r>
                      <a:endParaRPr lang="ru-RU" sz="105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562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470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84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872">
                <a:tc>
                  <a:txBody>
                    <a:bodyPr/>
                    <a:lstStyle/>
                    <a:p>
                      <a:r>
                        <a:rPr lang="ru-RU" sz="1050" dirty="0" err="1" smtClean="0"/>
                        <a:t>Новолетниковское</a:t>
                      </a:r>
                      <a:r>
                        <a:rPr lang="ru-RU" sz="1050" dirty="0" smtClean="0"/>
                        <a:t> МО</a:t>
                      </a:r>
                      <a:endParaRPr lang="ru-RU" sz="105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628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52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8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76"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Покровское МО</a:t>
                      </a:r>
                      <a:endParaRPr lang="ru-RU" sz="105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88">
                <a:tc>
                  <a:txBody>
                    <a:bodyPr/>
                    <a:lstStyle/>
                    <a:p>
                      <a:r>
                        <a:rPr lang="ru-RU" sz="1050" dirty="0" err="1" smtClean="0"/>
                        <a:t>Услонское</a:t>
                      </a:r>
                      <a:r>
                        <a:rPr lang="ru-RU" sz="1050" baseline="0" dirty="0" smtClean="0"/>
                        <a:t> МО</a:t>
                      </a:r>
                      <a:endParaRPr lang="ru-RU" sz="105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008">
                <a:tc>
                  <a:txBody>
                    <a:bodyPr/>
                    <a:lstStyle/>
                    <a:p>
                      <a:r>
                        <a:rPr lang="ru-RU" sz="1050" dirty="0" err="1" smtClean="0"/>
                        <a:t>Ухтуйское</a:t>
                      </a:r>
                      <a:r>
                        <a:rPr lang="ru-RU" sz="1050" dirty="0" smtClean="0"/>
                        <a:t> МО</a:t>
                      </a:r>
                      <a:endParaRPr lang="ru-RU" sz="105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006"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Филипповское МО</a:t>
                      </a:r>
                      <a:endParaRPr lang="ru-RU" sz="105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800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190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24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736">
                <a:tc>
                  <a:txBody>
                    <a:bodyPr/>
                    <a:lstStyle/>
                    <a:p>
                      <a:r>
                        <a:rPr lang="ru-RU" sz="1050" dirty="0" err="1" smtClean="0"/>
                        <a:t>Хазанское</a:t>
                      </a:r>
                      <a:r>
                        <a:rPr lang="ru-RU" sz="1050" dirty="0" smtClean="0"/>
                        <a:t> МО</a:t>
                      </a:r>
                      <a:endParaRPr lang="ru-RU" sz="105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948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158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17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448">
                <a:tc>
                  <a:txBody>
                    <a:bodyPr/>
                    <a:lstStyle/>
                    <a:p>
                      <a:r>
                        <a:rPr lang="ru-RU" sz="1050" dirty="0" err="1" smtClean="0"/>
                        <a:t>Харайгунское</a:t>
                      </a:r>
                      <a:r>
                        <a:rPr lang="ru-RU" sz="1050" dirty="0" smtClean="0"/>
                        <a:t> МО</a:t>
                      </a:r>
                      <a:endParaRPr lang="ru-RU" sz="105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584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146</a:t>
                      </a:r>
                      <a:endParaRPr lang="ru-RU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25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-</a:t>
                      </a:r>
                      <a:endParaRPr lang="ru-RU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160">
                <a:tc>
                  <a:txBody>
                    <a:bodyPr/>
                    <a:lstStyle/>
                    <a:p>
                      <a:r>
                        <a:rPr lang="ru-RU" sz="105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ИТОГО:</a:t>
                      </a:r>
                      <a:endParaRPr lang="ru-RU" sz="105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6 215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2 025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33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500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184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36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956376" y="764704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тыс.руб.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Исполнение целевых программ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>
                <a:solidFill>
                  <a:schemeClr val="bg1"/>
                </a:solidFill>
              </a:rPr>
              <a:t>ор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 2014 году  на территории Зиминского района действует  </a:t>
            </a:r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</a:t>
            </a:r>
            <a:r>
              <a:rPr lang="ru-RU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целевых программ на сумму 4 837 тыс. руб. </a:t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1 квартал 2014 года исполнение составило 276  тыс. руб. или 6 % от плана, из них: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92F65-9815-42D3-9247-92A69B3E0F2A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ЗИМИНСКИЙ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11</a:t>
            </a:fld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-2" y="1214422"/>
          <a:ext cx="9144002" cy="4068781"/>
        </p:xfrm>
        <a:graphic>
          <a:graphicData uri="http://schemas.openxmlformats.org/drawingml/2006/table">
            <a:tbl>
              <a:tblPr/>
              <a:tblGrid>
                <a:gridCol w="500036"/>
                <a:gridCol w="5929354"/>
                <a:gridCol w="1214446"/>
                <a:gridCol w="785818"/>
                <a:gridCol w="714348"/>
              </a:tblGrid>
              <a:tr h="5940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r>
                        <a:rPr lang="ru-RU" sz="1200" b="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b="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200" b="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200" b="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2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2251" marR="12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  <a:cs typeface="Times New Roman"/>
                        </a:rPr>
                        <a:t>Наименование целевых программ</a:t>
                      </a:r>
                    </a:p>
                  </a:txBody>
                  <a:tcPr marL="12251" marR="12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  <a:cs typeface="Times New Roman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  <a:cs typeface="Times New Roman"/>
                        </a:rPr>
                        <a:t>на </a:t>
                      </a:r>
                      <a:r>
                        <a:rPr lang="ru-RU" sz="1200" b="0" dirty="0" smtClean="0">
                          <a:latin typeface="Times New Roman"/>
                          <a:ea typeface="Calibri"/>
                          <a:cs typeface="Times New Roman"/>
                        </a:rPr>
                        <a:t>2014 </a:t>
                      </a:r>
                      <a:r>
                        <a:rPr lang="ru-RU" sz="1200" b="0" dirty="0">
                          <a:latin typeface="Times New Roman"/>
                          <a:ea typeface="Calibri"/>
                          <a:cs typeface="Times New Roman"/>
                        </a:rPr>
                        <a:t>год </a:t>
                      </a:r>
                    </a:p>
                  </a:txBody>
                  <a:tcPr marL="12251" marR="12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Calibri"/>
                          <a:cs typeface="Times New Roman"/>
                        </a:rPr>
                        <a:t>Факт за 1 кв. 2014 </a:t>
                      </a:r>
                      <a:r>
                        <a:rPr lang="ru-RU" sz="1200" b="0" dirty="0">
                          <a:latin typeface="Times New Roman"/>
                          <a:ea typeface="Calibri"/>
                          <a:cs typeface="Times New Roman"/>
                        </a:rPr>
                        <a:t>года</a:t>
                      </a:r>
                    </a:p>
                  </a:txBody>
                  <a:tcPr marL="12251" marR="12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2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2251" marR="12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Улучшение условий и охраны труда в организациях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Зиминского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районного муниципального образования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3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Комплексные меры профилактики социально-негативных явлений (наркомании, алкоголизма,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табакокурения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, токсикомании, экстремизма) среди жителей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Зиминского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района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Одаренные дети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Развитие физической культуры и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спорта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375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Повышение безопасности дорожного движения в Зиминском районе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Профилактика правонарушений в Зиминском районном муниципальном образовании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Я помню! Я горжусь!»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Привлечение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молодых специалистов для работы в учреждениях образования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Зиминского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района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Методическое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сопровождение развития педагогического персонала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Зиминского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района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Пожарная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безопасность образовательных учреждений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Зиминского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района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2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Молодежь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Зиминского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района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6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Развитие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субъектов малого предпринимательства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8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Программа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по организации мероприятий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межпоселенческого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характера по охране окружающей среды на территории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Зиминского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района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6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Летний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отдых, оздоровление и занятость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детей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884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Исполнение целевых программ </a:t>
            </a:r>
            <a:r>
              <a:rPr lang="ru-RU" sz="2200" dirty="0" smtClean="0"/>
              <a:t>(продолжение)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>
                <a:solidFill>
                  <a:schemeClr val="bg1"/>
                </a:solidFill>
              </a:rPr>
              <a:t>ор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 2014 году  на территории Зиминского района действует  </a:t>
            </a:r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</a:t>
            </a:r>
            <a:r>
              <a:rPr lang="ru-RU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целевых программ на сумму 4 837 тыс. руб. </a:t>
            </a:r>
            <a:br>
              <a:rPr lang="ru-RU" sz="1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1 квартал 2014 года исполнение составило 276  тыс. руб. или 6 % от плана, из них: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92F65-9815-42D3-9247-92A69B3E0F2A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ЗИМИНСКИЙ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12</a:t>
            </a:fld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214422"/>
          <a:ext cx="8929718" cy="4585677"/>
        </p:xfrm>
        <a:graphic>
          <a:graphicData uri="http://schemas.openxmlformats.org/drawingml/2006/table">
            <a:tbl>
              <a:tblPr/>
              <a:tblGrid>
                <a:gridCol w="428596"/>
                <a:gridCol w="6072230"/>
                <a:gridCol w="1000132"/>
                <a:gridCol w="857256"/>
                <a:gridCol w="571504"/>
              </a:tblGrid>
              <a:tr h="3153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r>
                        <a:rPr lang="ru-RU" sz="1200" b="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b="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200" b="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200" b="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2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2251" marR="12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  <a:cs typeface="Times New Roman"/>
                        </a:rPr>
                        <a:t>Наименование целевых программ</a:t>
                      </a:r>
                    </a:p>
                  </a:txBody>
                  <a:tcPr marL="12251" marR="12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  <a:cs typeface="Times New Roman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Calibri"/>
                          <a:cs typeface="Times New Roman"/>
                        </a:rPr>
                        <a:t>на </a:t>
                      </a:r>
                      <a:r>
                        <a:rPr lang="ru-RU" sz="1200" b="0" dirty="0" smtClean="0">
                          <a:latin typeface="Times New Roman"/>
                          <a:ea typeface="Calibri"/>
                          <a:cs typeface="Times New Roman"/>
                        </a:rPr>
                        <a:t>2014 </a:t>
                      </a:r>
                      <a:r>
                        <a:rPr lang="ru-RU" sz="1200" b="0" dirty="0">
                          <a:latin typeface="Times New Roman"/>
                          <a:ea typeface="Calibri"/>
                          <a:cs typeface="Times New Roman"/>
                        </a:rPr>
                        <a:t>год </a:t>
                      </a:r>
                    </a:p>
                  </a:txBody>
                  <a:tcPr marL="12251" marR="12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Calibri"/>
                          <a:cs typeface="Times New Roman"/>
                        </a:rPr>
                        <a:t>Факт за 1 кв. 2014 </a:t>
                      </a:r>
                      <a:r>
                        <a:rPr lang="ru-RU" sz="1200" b="0" dirty="0">
                          <a:latin typeface="Times New Roman"/>
                          <a:ea typeface="Calibri"/>
                          <a:cs typeface="Times New Roman"/>
                        </a:rPr>
                        <a:t>года</a:t>
                      </a:r>
                    </a:p>
                  </a:txBody>
                  <a:tcPr marL="12251" marR="12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2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2251" marR="12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7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О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мерах по обеспечению медицинскими кадрами муниципального бюджетного учреждения здравоохранения "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Зиминская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районная больница""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Социальная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поддержка отдельных категорий граждан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Зиминского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района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Энергосбережение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и повышение энергетической эффективности в Зиминском районном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образовании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Модернизация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объектов коммунальной инфраструктуры в Зиминском районном муниципальном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образовании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Развитие 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дошкольного образования в Зиминском районе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1 950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3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Инвентаризация и регистрация прав на объекты коммунальной инфраструктуры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Зиминского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районного муниципального образования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Выборочный капитальный и текущий ремонт зданий и сооружений общеобразовательных учреждений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Зиминского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района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3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Обеспечение возрастной школьной мебелью учащихся общеобразовательных учреждений </a:t>
                      </a:r>
                      <a:r>
                        <a:rPr lang="ru-RU" sz="1200" dirty="0" err="1">
                          <a:latin typeface="Times New Roman"/>
                          <a:ea typeface="Calibri"/>
                          <a:cs typeface="Times New Roman"/>
                        </a:rPr>
                        <a:t>Зиминского</a:t>
                      </a: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района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Зиминский </a:t>
                      </a:r>
                      <a:r>
                        <a:rPr lang="ru-RU" sz="1200" dirty="0" err="1" smtClean="0">
                          <a:latin typeface="Times New Roman"/>
                          <a:ea typeface="Calibri"/>
                          <a:cs typeface="Times New Roman"/>
                        </a:rPr>
                        <a:t>райрн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 –книжная параллель 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7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24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Профилактика заболеваний и формирование ЗОЖ на территории </a:t>
                      </a:r>
                      <a:r>
                        <a:rPr kumimoji="0" lang="ru-RU" sz="12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Зиминского</a:t>
                      </a: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района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7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Повышение эффективности бюджетных расходов </a:t>
                      </a:r>
                      <a:r>
                        <a:rPr kumimoji="0" lang="ru-RU" sz="12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Зиминского</a:t>
                      </a: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районного муниципального образования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222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89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Модернизация технологического оборудования школьных столовых общеобразовательных учреждений </a:t>
                      </a:r>
                      <a:r>
                        <a:rPr kumimoji="0" lang="ru-RU" sz="12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Зиминского</a:t>
                      </a: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района 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Антитеррористическая защищенность образовательных учреждений </a:t>
                      </a:r>
                      <a:r>
                        <a:rPr kumimoji="0" lang="ru-RU" sz="12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Зиминского</a:t>
                      </a: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района 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0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Инвентаризация и регистрация прав на объекты муниципальной собственности ЗРМО 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ru-RU" sz="12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Всего</a:t>
                      </a:r>
                      <a:r>
                        <a:rPr kumimoji="0" lang="ru-RU" sz="1200" b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 программам</a:t>
                      </a:r>
                      <a:endParaRPr lang="ru-RU" sz="1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200" b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837</a:t>
                      </a:r>
                      <a:endParaRPr lang="ru-RU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276</a:t>
                      </a:r>
                      <a:endParaRPr lang="ru-RU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Муниципальный долг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9860-5752-4048-859B-620D45654DD6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55576" y="1412776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состоянию на 1 апреля 2014 года – муниципальный долг составил 3 753 тыс.руб.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Резервный фонд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C34D6-7402-453F-AC7B-A5BC1CAEC6EC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1268760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из резервного фонда </a:t>
            </a:r>
          </a:p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администрации Зиминского района </a:t>
            </a:r>
          </a:p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1 квартал 2014 года  - не производились</a:t>
            </a:r>
            <a:endParaRPr lang="ru-RU" sz="28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Общая информация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DD70E-401C-4CE5-A396-3C703A85A21F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79512" y="1340768"/>
            <a:ext cx="896448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</a:t>
            </a:r>
            <a:r>
              <a:rPr lang="ru-RU" sz="2200" dirty="0" smtClean="0"/>
              <a:t>  составили – </a:t>
            </a: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82 355 </a:t>
            </a:r>
            <a:r>
              <a:rPr lang="ru-RU" sz="2200" dirty="0" smtClean="0"/>
              <a:t>тыс.руб. или 27 % от плана, из них:</a:t>
            </a:r>
          </a:p>
          <a:p>
            <a:endParaRPr lang="ru-RU" sz="2200" dirty="0" smtClean="0"/>
          </a:p>
          <a:p>
            <a:pPr>
              <a:buFontTx/>
              <a:buChar char="-"/>
            </a:pPr>
            <a:r>
              <a:rPr lang="ru-RU" sz="2200" i="1" u="sng" dirty="0" smtClean="0"/>
              <a:t>налоговые и неналоговые поступления </a:t>
            </a:r>
            <a:r>
              <a:rPr lang="ru-RU" sz="2200" i="1" dirty="0" smtClean="0"/>
              <a:t>– </a:t>
            </a:r>
            <a:r>
              <a:rPr lang="ru-RU" sz="2200" b="1" i="1" dirty="0" smtClean="0"/>
              <a:t>9 541 </a:t>
            </a:r>
            <a:r>
              <a:rPr lang="ru-RU" sz="2200" i="1" dirty="0" smtClean="0"/>
              <a:t>тыс. руб. или 23 % от плана;</a:t>
            </a:r>
          </a:p>
          <a:p>
            <a:pPr>
              <a:buFontTx/>
              <a:buChar char="-"/>
            </a:pPr>
            <a:r>
              <a:rPr lang="ru-RU" sz="2200" dirty="0" smtClean="0"/>
              <a:t> </a:t>
            </a:r>
            <a:r>
              <a:rPr lang="ru-RU" sz="2200" i="1" u="sng" dirty="0" smtClean="0"/>
              <a:t>безвозмездные поступления </a:t>
            </a:r>
            <a:r>
              <a:rPr lang="ru-RU" sz="2200" i="1" dirty="0" smtClean="0"/>
              <a:t>– </a:t>
            </a:r>
            <a:r>
              <a:rPr lang="ru-RU" sz="2200" b="1" i="1" dirty="0" smtClean="0"/>
              <a:t>72 814 </a:t>
            </a:r>
            <a:r>
              <a:rPr lang="ru-RU" sz="2200" i="1" dirty="0" smtClean="0"/>
              <a:t>тыс. руб. или 28 % от плана, из них:</a:t>
            </a:r>
          </a:p>
          <a:p>
            <a:pPr>
              <a:buFont typeface="Courier New" pitchFamily="49" charset="0"/>
              <a:buChar char="o"/>
            </a:pPr>
            <a:r>
              <a:rPr lang="ru-RU" sz="2200" dirty="0" smtClean="0"/>
              <a:t> из областного бюджета – </a:t>
            </a:r>
            <a:r>
              <a:rPr lang="ru-RU" sz="2200" b="1" dirty="0" smtClean="0"/>
              <a:t>70 609 </a:t>
            </a:r>
            <a:r>
              <a:rPr lang="ru-RU" sz="2200" dirty="0" smtClean="0"/>
              <a:t>тыс. руб. или 28 % от плана,</a:t>
            </a:r>
          </a:p>
          <a:p>
            <a:pPr>
              <a:buFont typeface="Courier New" pitchFamily="49" charset="0"/>
              <a:buChar char="o"/>
            </a:pPr>
            <a:r>
              <a:rPr lang="ru-RU" sz="2200" dirty="0"/>
              <a:t> </a:t>
            </a:r>
            <a:r>
              <a:rPr lang="ru-RU" sz="2200" dirty="0" smtClean="0"/>
              <a:t>из бюджетов поселений – </a:t>
            </a:r>
            <a:r>
              <a:rPr lang="ru-RU" sz="2200" b="1" dirty="0" smtClean="0"/>
              <a:t>2 080 </a:t>
            </a:r>
            <a:r>
              <a:rPr lang="ru-RU" sz="2200" dirty="0" smtClean="0"/>
              <a:t>тыс. руб. или 27 % от плана,</a:t>
            </a:r>
          </a:p>
          <a:p>
            <a:pPr>
              <a:buFont typeface="Courier New" pitchFamily="49" charset="0"/>
              <a:buChar char="o"/>
            </a:pPr>
            <a:r>
              <a:rPr lang="ru-RU" sz="2200" dirty="0" smtClean="0"/>
              <a:t> прочие безвозмездные – </a:t>
            </a:r>
            <a:r>
              <a:rPr lang="ru-RU" sz="2200" b="1" dirty="0" smtClean="0"/>
              <a:t>125</a:t>
            </a:r>
            <a:r>
              <a:rPr lang="ru-RU" sz="2200" dirty="0" smtClean="0"/>
              <a:t> тыс. руб. или 100 % от плана.</a:t>
            </a:r>
          </a:p>
          <a:p>
            <a:pPr>
              <a:buFont typeface="Courier New" pitchFamily="49" charset="0"/>
              <a:buChar char="o"/>
            </a:pPr>
            <a:endParaRPr lang="ru-RU" sz="2200" dirty="0"/>
          </a:p>
          <a:p>
            <a:endParaRPr lang="ru-RU" sz="2200" dirty="0" smtClean="0"/>
          </a:p>
          <a:p>
            <a:r>
              <a:rPr lang="ru-RU" sz="2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</a:t>
            </a:r>
            <a:r>
              <a:rPr lang="ru-RU" sz="2200" dirty="0" smtClean="0"/>
              <a:t> составили – </a:t>
            </a: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83 816 </a:t>
            </a:r>
            <a:r>
              <a:rPr lang="ru-RU" sz="2200" dirty="0" smtClean="0"/>
              <a:t>тыс. руб. или 27 %  от плана;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ДОХОДЫ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2CC5C-E295-44F3-9182-143E5EFB0D3A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3</a:t>
            </a:fld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395536" y="1397000"/>
          <a:ext cx="8496944" cy="4696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956376" y="764704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тыс.руб.</a:t>
            </a:r>
            <a:endParaRPr lang="ru-RU" sz="1400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4143372" y="2500306"/>
            <a:ext cx="1143008" cy="278342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4067944" y="1988840"/>
            <a:ext cx="1080120" cy="360040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14 118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067944" y="3861048"/>
            <a:ext cx="1080120" cy="360040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14 043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67944" y="5013176"/>
            <a:ext cx="1080120" cy="360040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 75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Налоговые и неналоговые доходы (без НДФЛ)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813A5-173A-4A7D-A97B-F4C8A5337AE6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51520" y="1268760"/>
          <a:ext cx="8640960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884368" y="1484784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тыс.руб.</a:t>
            </a:r>
            <a:endParaRPr lang="ru-RU" sz="14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3857620" y="2357430"/>
            <a:ext cx="1143008" cy="571504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214810" y="2000240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981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Безвозмездные поступления (нецелевые)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2BA09-6FE8-4E51-882D-9B131E3FCC94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5</a:t>
            </a:fld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51520" y="1268760"/>
          <a:ext cx="8712968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884368" y="1196752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тыс.руб.</a:t>
            </a:r>
            <a:endParaRPr lang="ru-RU" sz="14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4143372" y="2500306"/>
            <a:ext cx="1071570" cy="285752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211960" y="1916832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1 087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доходов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10645-F89B-4178-AB6D-39117E836B37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6</a:t>
            </a:fld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85720" y="1214422"/>
          <a:ext cx="8352928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расходов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D979E-8EB0-4A3F-A837-737993E60DE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7</a:t>
            </a:fld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51520" y="1340768"/>
          <a:ext cx="8640960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расходов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68CBE-D69D-46DD-A94D-F0CB82BFC94F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8</a:t>
            </a:fld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51520" y="1268760"/>
          <a:ext cx="8640960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Финансовая помощь поселениям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4C4D9-6FE1-4A6C-AB5F-3A119E056A04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79512" y="1196752"/>
            <a:ext cx="89644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1 квартал 2014 года финансовая помощь поселениям составила</a:t>
            </a:r>
          </a:p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2 209 тыс. руб., из них:</a:t>
            </a:r>
          </a:p>
          <a:p>
            <a:pPr algn="ctr"/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районного Фонда финансовой поддержки поселений – 2 025 тыс. руб., или 33 % от плана;</a:t>
            </a: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межбюджетные трансферты в целях повышения эффективности бюджетных расходов  184 тыс. руб. или 36  % от плана;</a:t>
            </a:r>
          </a:p>
          <a:p>
            <a:pPr>
              <a:buFontTx/>
              <a:buChar char="-"/>
            </a:pPr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2102</TotalTime>
  <Words>904</Words>
  <Application>Microsoft Office PowerPoint</Application>
  <PresentationFormat>Экран (4:3)</PresentationFormat>
  <Paragraphs>361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Отчет об исполнении бюджета Зиминского районного муниципального образования  за 1 квартал 2014 года</vt:lpstr>
      <vt:lpstr>Общая информация</vt:lpstr>
      <vt:lpstr>ДОХОДЫ</vt:lpstr>
      <vt:lpstr>Налоговые и неналоговые доходы (без НДФЛ)</vt:lpstr>
      <vt:lpstr>Безвозмездные поступления (нецелевые)</vt:lpstr>
      <vt:lpstr>Структура доходов</vt:lpstr>
      <vt:lpstr>Структура расходов</vt:lpstr>
      <vt:lpstr>Структура расходов</vt:lpstr>
      <vt:lpstr>Финансовая помощь поселениям</vt:lpstr>
      <vt:lpstr>Финансовая помощь поселениям</vt:lpstr>
      <vt:lpstr>Исполнение целевых программ  ор В  2014 году  на территории Зиминского района действует  28  целевых программ на сумму 4 837 тыс. руб.  За 1 квартал 2014 года исполнение составило 276  тыс. руб. или 6 % от плана, из них:</vt:lpstr>
      <vt:lpstr>Исполнение целевых программ (продолжение) ор В  2014 году  на территории Зиминского района действует  28  целевых программ на сумму 4 837 тыс. руб.  За 1 квартал 2014 года исполнение составило 276  тыс. руб. или 6 % от плана, из них:</vt:lpstr>
      <vt:lpstr>Муниципальный долг</vt:lpstr>
      <vt:lpstr>Резервный фонд</vt:lpstr>
    </vt:vector>
  </TitlesOfParts>
  <Company>Финансовое управление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об исполнении бюджета Зиминского районного муниципального образования  за 1 квартал 2013 года</dc:title>
  <dc:creator>Помогаева</dc:creator>
  <cp:lastModifiedBy>Nikitina_YU</cp:lastModifiedBy>
  <cp:revision>201</cp:revision>
  <dcterms:created xsi:type="dcterms:W3CDTF">2013-04-29T02:16:58Z</dcterms:created>
  <dcterms:modified xsi:type="dcterms:W3CDTF">2014-10-13T08:39:20Z</dcterms:modified>
</cp:coreProperties>
</file>