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7.xml" ContentType="application/vnd.openxmlformats-officedocument.drawingml.chart+xml"/>
  <Override PartName="/ppt/notesSlides/notesSlide21.xml" ContentType="application/vnd.openxmlformats-officedocument.presentationml.notesSlide+xml"/>
  <Default Extension="xlsx" ContentType="application/vnd.openxmlformats-officedocument.spreadsheetml.sheet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charts/chart8.xml" ContentType="application/vnd.openxmlformats-officedocument.drawingml.chart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6.xml" ContentType="application/vnd.openxmlformats-officedocument.drawingml.chart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31"/>
  </p:notesMasterIdLst>
  <p:handoutMasterIdLst>
    <p:handoutMasterId r:id="rId32"/>
  </p:handoutMasterIdLst>
  <p:sldIdLst>
    <p:sldId id="256" r:id="rId2"/>
    <p:sldId id="257" r:id="rId3"/>
    <p:sldId id="258" r:id="rId4"/>
    <p:sldId id="259" r:id="rId5"/>
    <p:sldId id="260" r:id="rId6"/>
    <p:sldId id="261" r:id="rId7"/>
    <p:sldId id="289" r:id="rId8"/>
    <p:sldId id="290" r:id="rId9"/>
    <p:sldId id="291" r:id="rId10"/>
    <p:sldId id="292" r:id="rId11"/>
    <p:sldId id="293" r:id="rId12"/>
    <p:sldId id="294" r:id="rId13"/>
    <p:sldId id="295" r:id="rId14"/>
    <p:sldId id="296" r:id="rId15"/>
    <p:sldId id="297" r:id="rId16"/>
    <p:sldId id="298" r:id="rId17"/>
    <p:sldId id="299" r:id="rId18"/>
    <p:sldId id="300" r:id="rId19"/>
    <p:sldId id="301" r:id="rId20"/>
    <p:sldId id="302" r:id="rId21"/>
    <p:sldId id="303" r:id="rId22"/>
    <p:sldId id="304" r:id="rId23"/>
    <p:sldId id="305" r:id="rId24"/>
    <p:sldId id="306" r:id="rId25"/>
    <p:sldId id="307" r:id="rId26"/>
    <p:sldId id="308" r:id="rId27"/>
    <p:sldId id="309" r:id="rId28"/>
    <p:sldId id="310" r:id="rId29"/>
    <p:sldId id="311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85891" autoAdjust="0"/>
  </p:normalViewPr>
  <p:slideViewPr>
    <p:cSldViewPr>
      <p:cViewPr varScale="1">
        <p:scale>
          <a:sx n="79" d="100"/>
          <a:sy n="79" d="100"/>
        </p:scale>
        <p:origin x="-130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10"/>
      <c:rotY val="10"/>
      <c:rAngAx val="1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налоговые, неналоговые доходы</c:v>
                </c:pt>
              </c:strCache>
            </c:strRef>
          </c:tx>
          <c:dLbls>
            <c:showVal val="1"/>
          </c:dLbls>
          <c:cat>
            <c:strRef>
              <c:f>Лист1!$A$2:$A$6</c:f>
              <c:strCache>
                <c:ptCount val="5"/>
                <c:pt idx="0">
                  <c:v>факт, 2012 г.</c:v>
                </c:pt>
                <c:pt idx="1">
                  <c:v>оценка, 2013 г.</c:v>
                </c:pt>
                <c:pt idx="2">
                  <c:v>прогноз на 2014 г.</c:v>
                </c:pt>
                <c:pt idx="3">
                  <c:v>прогноз на 2015 г.</c:v>
                </c:pt>
                <c:pt idx="4">
                  <c:v>прогноз на 2016 г.</c:v>
                </c:pt>
              </c:strCache>
            </c:strRef>
          </c:cat>
          <c:val>
            <c:numRef>
              <c:f>Лист1!$B$2:$B$6</c:f>
              <c:numCache>
                <c:formatCode>#,##0</c:formatCode>
                <c:ptCount val="5"/>
                <c:pt idx="0">
                  <c:v>49557</c:v>
                </c:pt>
                <c:pt idx="1">
                  <c:v>49888</c:v>
                </c:pt>
                <c:pt idx="2">
                  <c:v>40734</c:v>
                </c:pt>
                <c:pt idx="3">
                  <c:v>43522</c:v>
                </c:pt>
                <c:pt idx="4">
                  <c:v>46024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dLbls>
            <c:showVal val="1"/>
          </c:dLbls>
          <c:cat>
            <c:strRef>
              <c:f>Лист1!$A$2:$A$6</c:f>
              <c:strCache>
                <c:ptCount val="5"/>
                <c:pt idx="0">
                  <c:v>факт, 2012 г.</c:v>
                </c:pt>
                <c:pt idx="1">
                  <c:v>оценка, 2013 г.</c:v>
                </c:pt>
                <c:pt idx="2">
                  <c:v>прогноз на 2014 г.</c:v>
                </c:pt>
                <c:pt idx="3">
                  <c:v>прогноз на 2015 г.</c:v>
                </c:pt>
                <c:pt idx="4">
                  <c:v>прогноз на 2016 г.</c:v>
                </c:pt>
              </c:strCache>
            </c:strRef>
          </c:cat>
          <c:val>
            <c:numRef>
              <c:f>Лист1!$C$2:$C$6</c:f>
              <c:numCache>
                <c:formatCode>#,##0</c:formatCode>
                <c:ptCount val="5"/>
                <c:pt idx="0">
                  <c:v>319393</c:v>
                </c:pt>
                <c:pt idx="1">
                  <c:v>289220</c:v>
                </c:pt>
                <c:pt idx="2">
                  <c:v>261861</c:v>
                </c:pt>
                <c:pt idx="3">
                  <c:v>263454</c:v>
                </c:pt>
                <c:pt idx="4">
                  <c:v>279954</c:v>
                </c:pt>
              </c:numCache>
            </c:numRef>
          </c:val>
        </c:ser>
        <c:shape val="box"/>
        <c:axId val="70557056"/>
        <c:axId val="70556672"/>
        <c:axId val="0"/>
      </c:bar3DChart>
      <c:catAx>
        <c:axId val="70557056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70556672"/>
        <c:crosses val="autoZero"/>
        <c:auto val="1"/>
        <c:lblAlgn val="ctr"/>
        <c:lblOffset val="100"/>
      </c:catAx>
      <c:valAx>
        <c:axId val="70556672"/>
        <c:scaling>
          <c:orientation val="minMax"/>
        </c:scaling>
        <c:delete val="1"/>
        <c:axPos val="l"/>
        <c:majorGridlines/>
        <c:numFmt formatCode="#,##0" sourceLinked="1"/>
        <c:tickLblPos val="none"/>
        <c:crossAx val="70557056"/>
        <c:crosses val="autoZero"/>
        <c:crossBetween val="between"/>
      </c:valAx>
    </c:plotArea>
    <c:legend>
      <c:legendPos val="t"/>
      <c:layout/>
      <c:txPr>
        <a:bodyPr/>
        <a:lstStyle/>
        <a:p>
          <a:pPr>
            <a:defRPr sz="160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rotY val="17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dLblPos val="bestFit"/>
            <c:showVal val="1"/>
            <c:showPercent val="1"/>
            <c:showLeaderLines val="1"/>
          </c:dLbls>
          <c:cat>
            <c:strRef>
              <c:f>Лист1!$A$2:$A$7</c:f>
              <c:strCache>
                <c:ptCount val="6"/>
                <c:pt idx="0">
                  <c:v>Общегосударственные вопросы</c:v>
                </c:pt>
                <c:pt idx="1">
                  <c:v>Образование</c:v>
                </c:pt>
                <c:pt idx="2">
                  <c:v>Культура</c:v>
                </c:pt>
                <c:pt idx="3">
                  <c:v>Социальная политика</c:v>
                </c:pt>
                <c:pt idx="4">
                  <c:v>Межбюджетные трансферты</c:v>
                </c:pt>
                <c:pt idx="5">
                  <c:v>Прочие расходы</c:v>
                </c:pt>
              </c:strCache>
            </c:strRef>
          </c:cat>
          <c:val>
            <c:numRef>
              <c:f>Лист1!$B$2:$B$7</c:f>
              <c:numCache>
                <c:formatCode>#,##0</c:formatCode>
                <c:ptCount val="6"/>
                <c:pt idx="0">
                  <c:v>36557</c:v>
                </c:pt>
                <c:pt idx="1">
                  <c:v>240675</c:v>
                </c:pt>
                <c:pt idx="2">
                  <c:v>6223</c:v>
                </c:pt>
                <c:pt idx="3">
                  <c:v>8512</c:v>
                </c:pt>
                <c:pt idx="4">
                  <c:v>6215</c:v>
                </c:pt>
                <c:pt idx="5">
                  <c:v>4709</c:v>
                </c:pt>
              </c:numCache>
            </c:numRef>
          </c:val>
        </c:ser>
      </c:pie3DChart>
    </c:plotArea>
    <c:legend>
      <c:legendPos val="t"/>
      <c:layout>
        <c:manualLayout>
          <c:xMode val="edge"/>
          <c:yMode val="edge"/>
          <c:x val="3.3543541847357763E-2"/>
          <c:y val="1.5980524731644661E-2"/>
          <c:w val="0.94032327407132166"/>
          <c:h val="0.1013471456517873"/>
        </c:manualLayout>
      </c:layout>
      <c:txPr>
        <a:bodyPr/>
        <a:lstStyle/>
        <a:p>
          <a:pPr>
            <a:defRPr sz="120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rotY val="20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dLbl>
              <c:idx val="2"/>
              <c:layout>
                <c:manualLayout>
                  <c:x val="7.7399931753614967E-2"/>
                  <c:y val="-1.750822678544324E-2"/>
                </c:manualLayout>
              </c:layout>
              <c:dLblPos val="bestFit"/>
              <c:showVal val="1"/>
              <c:showPercent val="1"/>
            </c:dLbl>
            <c:dLbl>
              <c:idx val="3"/>
              <c:layout>
                <c:manualLayout>
                  <c:x val="2.5245111654260747E-2"/>
                  <c:y val="4.8940767144808633E-2"/>
                </c:manualLayout>
              </c:layout>
              <c:dLblPos val="bestFit"/>
              <c:showVal val="1"/>
              <c:showPercent val="1"/>
            </c:dLbl>
            <c:dLbl>
              <c:idx val="5"/>
              <c:layout>
                <c:manualLayout>
                  <c:x val="-0.11393793546748771"/>
                  <c:y val="-2.1873352100157999E-2"/>
                </c:manualLayout>
              </c:layout>
              <c:dLblPos val="bestFit"/>
              <c:showVal val="1"/>
              <c:showPercent val="1"/>
            </c:dLbl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dLblPos val="bestFit"/>
            <c:showVal val="1"/>
            <c:showPercent val="1"/>
            <c:showLeaderLines val="1"/>
          </c:dLbls>
          <c:cat>
            <c:strRef>
              <c:f>Лист1!$A$2:$A$7</c:f>
              <c:strCache>
                <c:ptCount val="6"/>
                <c:pt idx="0">
                  <c:v>Общегосударственные вопросы</c:v>
                </c:pt>
                <c:pt idx="1">
                  <c:v>Образование</c:v>
                </c:pt>
                <c:pt idx="2">
                  <c:v>Культура</c:v>
                </c:pt>
                <c:pt idx="3">
                  <c:v>Социальная политика</c:v>
                </c:pt>
                <c:pt idx="4">
                  <c:v>Межбюджетные трансферты</c:v>
                </c:pt>
                <c:pt idx="5">
                  <c:v>Прочие расходы</c:v>
                </c:pt>
              </c:strCache>
            </c:strRef>
          </c:cat>
          <c:val>
            <c:numRef>
              <c:f>Лист1!$B$2:$B$7</c:f>
              <c:numCache>
                <c:formatCode>#,##0</c:formatCode>
                <c:ptCount val="6"/>
                <c:pt idx="0">
                  <c:v>31985</c:v>
                </c:pt>
                <c:pt idx="1">
                  <c:v>241487</c:v>
                </c:pt>
                <c:pt idx="2">
                  <c:v>6176</c:v>
                </c:pt>
                <c:pt idx="3">
                  <c:v>8727</c:v>
                </c:pt>
                <c:pt idx="4">
                  <c:v>4678</c:v>
                </c:pt>
                <c:pt idx="5">
                  <c:v>4546</c:v>
                </c:pt>
              </c:numCache>
            </c:numRef>
          </c:val>
        </c:ser>
      </c:pie3DChart>
    </c:plotArea>
    <c:legend>
      <c:legendPos val="t"/>
      <c:layout>
        <c:manualLayout>
          <c:xMode val="edge"/>
          <c:yMode val="edge"/>
          <c:x val="3.3543541847357763E-2"/>
          <c:y val="1.5980524731644661E-2"/>
          <c:w val="0.94032327407132166"/>
          <c:h val="0.1013471456517873"/>
        </c:manualLayout>
      </c:layout>
      <c:txPr>
        <a:bodyPr/>
        <a:lstStyle/>
        <a:p>
          <a:pPr>
            <a:defRPr sz="120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rotY val="20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dLbl>
              <c:idx val="0"/>
              <c:layout>
                <c:manualLayout>
                  <c:x val="7.5228766732979555E-2"/>
                  <c:y val="-0.13307871895298018"/>
                </c:manualLayout>
              </c:layout>
              <c:dLblPos val="bestFit"/>
              <c:showVal val="1"/>
              <c:showPercent val="1"/>
            </c:dLbl>
            <c:dLbl>
              <c:idx val="2"/>
              <c:layout>
                <c:manualLayout>
                  <c:x val="7.7399931753614995E-2"/>
                  <c:y val="-1.750822678544324E-2"/>
                </c:manualLayout>
              </c:layout>
              <c:dLblPos val="bestFit"/>
              <c:showVal val="1"/>
              <c:showPercent val="1"/>
            </c:dLbl>
            <c:dLbl>
              <c:idx val="3"/>
              <c:layout>
                <c:manualLayout>
                  <c:x val="2.5245111654260768E-2"/>
                  <c:y val="4.8940767144808633E-2"/>
                </c:manualLayout>
              </c:layout>
              <c:dLblPos val="bestFit"/>
              <c:showVal val="1"/>
              <c:showPercent val="1"/>
            </c:dLbl>
            <c:dLbl>
              <c:idx val="5"/>
              <c:layout>
                <c:manualLayout>
                  <c:x val="-0.11393793546748771"/>
                  <c:y val="-2.1873352100158009E-2"/>
                </c:manualLayout>
              </c:layout>
              <c:dLblPos val="bestFit"/>
              <c:showVal val="1"/>
              <c:showPercent val="1"/>
            </c:dLbl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dLblPos val="bestFit"/>
            <c:showVal val="1"/>
            <c:showPercent val="1"/>
            <c:showLeaderLines val="1"/>
          </c:dLbls>
          <c:cat>
            <c:strRef>
              <c:f>Лист1!$A$2:$A$7</c:f>
              <c:strCache>
                <c:ptCount val="6"/>
                <c:pt idx="0">
                  <c:v>Общегосударственные вопросы</c:v>
                </c:pt>
                <c:pt idx="1">
                  <c:v>Образование</c:v>
                </c:pt>
                <c:pt idx="2">
                  <c:v>Культура</c:v>
                </c:pt>
                <c:pt idx="3">
                  <c:v>Социальная политика</c:v>
                </c:pt>
                <c:pt idx="4">
                  <c:v>Межбюджетные трансферты</c:v>
                </c:pt>
                <c:pt idx="5">
                  <c:v>Прочие расходы</c:v>
                </c:pt>
              </c:strCache>
            </c:strRef>
          </c:cat>
          <c:val>
            <c:numRef>
              <c:f>Лист1!$B$2:$B$7</c:f>
              <c:numCache>
                <c:formatCode>#,##0</c:formatCode>
                <c:ptCount val="6"/>
                <c:pt idx="0">
                  <c:v>26235</c:v>
                </c:pt>
                <c:pt idx="1">
                  <c:v>259325</c:v>
                </c:pt>
                <c:pt idx="2">
                  <c:v>6128</c:v>
                </c:pt>
                <c:pt idx="3">
                  <c:v>8486</c:v>
                </c:pt>
                <c:pt idx="4">
                  <c:v>4676</c:v>
                </c:pt>
                <c:pt idx="5">
                  <c:v>4485</c:v>
                </c:pt>
              </c:numCache>
            </c:numRef>
          </c:val>
        </c:ser>
      </c:pie3DChart>
    </c:plotArea>
    <c:legend>
      <c:legendPos val="t"/>
      <c:layout>
        <c:manualLayout>
          <c:xMode val="edge"/>
          <c:yMode val="edge"/>
          <c:x val="0"/>
          <c:y val="1.5980524731644661E-2"/>
          <c:w val="0.99686306982865236"/>
          <c:h val="0.12370378252181728"/>
        </c:manualLayout>
      </c:layout>
      <c:txPr>
        <a:bodyPr/>
        <a:lstStyle/>
        <a:p>
          <a:pPr>
            <a:defRPr sz="120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rotY val="17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dLblPos val="bestFit"/>
            <c:showVal val="1"/>
            <c:showPercent val="1"/>
            <c:showLeaderLines val="1"/>
          </c:dLbls>
          <c:cat>
            <c:strRef>
              <c:f>Лист1!$A$2:$A$6</c:f>
              <c:strCache>
                <c:ptCount val="5"/>
                <c:pt idx="0">
                  <c:v>Заработная плата</c:v>
                </c:pt>
                <c:pt idx="1">
                  <c:v>Начисления на оплату труда</c:v>
                </c:pt>
                <c:pt idx="2">
                  <c:v>Оплата работ, услуг</c:v>
                </c:pt>
                <c:pt idx="3">
                  <c:v>Субсидии учреждениям</c:v>
                </c:pt>
                <c:pt idx="4">
                  <c:v>Прочие расходы</c:v>
                </c:pt>
              </c:strCache>
            </c:strRef>
          </c:cat>
          <c:val>
            <c:numRef>
              <c:f>Лист1!$B$2:$B$6</c:f>
              <c:numCache>
                <c:formatCode>#,##0</c:formatCode>
                <c:ptCount val="5"/>
                <c:pt idx="0">
                  <c:v>60005</c:v>
                </c:pt>
                <c:pt idx="1">
                  <c:v>12578</c:v>
                </c:pt>
                <c:pt idx="2">
                  <c:v>10544</c:v>
                </c:pt>
                <c:pt idx="3">
                  <c:v>204920</c:v>
                </c:pt>
                <c:pt idx="4">
                  <c:v>14844</c:v>
                </c:pt>
              </c:numCache>
            </c:numRef>
          </c:val>
        </c:ser>
      </c:pie3DChart>
    </c:plotArea>
    <c:legend>
      <c:legendPos val="t"/>
      <c:layout>
        <c:manualLayout>
          <c:xMode val="edge"/>
          <c:yMode val="edge"/>
          <c:x val="3.3543541847357763E-2"/>
          <c:y val="1.5980524731644661E-2"/>
          <c:w val="0.94032327407132166"/>
          <c:h val="0.1013471456517873"/>
        </c:manualLayout>
      </c:layout>
      <c:txPr>
        <a:bodyPr/>
        <a:lstStyle/>
        <a:p>
          <a:pPr>
            <a:defRPr sz="120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rotY val="20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dLbl>
              <c:idx val="2"/>
              <c:layout>
                <c:manualLayout>
                  <c:x val="0.15207500344684971"/>
                  <c:y val="-4.4833046719378572E-2"/>
                </c:manualLayout>
              </c:layout>
              <c:dLblPos val="bestFit"/>
              <c:showVal val="1"/>
              <c:showPercent val="1"/>
            </c:dLbl>
            <c:dLbl>
              <c:idx val="3"/>
              <c:layout>
                <c:manualLayout>
                  <c:x val="-0.21234641243785576"/>
                  <c:y val="4.8940571548388212E-2"/>
                </c:manualLayout>
              </c:layout>
              <c:dLblPos val="bestFit"/>
              <c:showVal val="1"/>
              <c:showPercent val="1"/>
            </c:dLbl>
            <c:dLbl>
              <c:idx val="5"/>
              <c:layout>
                <c:manualLayout>
                  <c:x val="-0.11393793546748771"/>
                  <c:y val="-2.1873352100158009E-2"/>
                </c:manualLayout>
              </c:layout>
              <c:dLblPos val="bestFit"/>
              <c:showVal val="1"/>
              <c:showPercent val="1"/>
            </c:dLbl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dLblPos val="bestFit"/>
            <c:showVal val="1"/>
            <c:showPercent val="1"/>
            <c:showLeaderLines val="1"/>
          </c:dLbls>
          <c:cat>
            <c:strRef>
              <c:f>Лист1!$A$2:$A$6</c:f>
              <c:strCache>
                <c:ptCount val="5"/>
                <c:pt idx="0">
                  <c:v>Заработная плата</c:v>
                </c:pt>
                <c:pt idx="1">
                  <c:v>Начисления на оплату труда</c:v>
                </c:pt>
                <c:pt idx="2">
                  <c:v>Оплата работ, услуг</c:v>
                </c:pt>
                <c:pt idx="3">
                  <c:v>Субсидии учреждениям</c:v>
                </c:pt>
                <c:pt idx="4">
                  <c:v>Прочие расходы</c:v>
                </c:pt>
              </c:strCache>
            </c:strRef>
          </c:cat>
          <c:val>
            <c:numRef>
              <c:f>Лист1!$B$2:$B$6</c:f>
              <c:numCache>
                <c:formatCode>#,##0</c:formatCode>
                <c:ptCount val="5"/>
                <c:pt idx="0">
                  <c:v>55114</c:v>
                </c:pt>
                <c:pt idx="1">
                  <c:v>12580</c:v>
                </c:pt>
                <c:pt idx="2">
                  <c:v>10796</c:v>
                </c:pt>
                <c:pt idx="3">
                  <c:v>205262</c:v>
                </c:pt>
                <c:pt idx="4">
                  <c:v>13847</c:v>
                </c:pt>
              </c:numCache>
            </c:numRef>
          </c:val>
        </c:ser>
      </c:pie3DChart>
    </c:plotArea>
    <c:legend>
      <c:legendPos val="t"/>
      <c:layout>
        <c:manualLayout>
          <c:xMode val="edge"/>
          <c:yMode val="edge"/>
          <c:x val="3.3543541847357763E-2"/>
          <c:y val="1.5980524731644661E-2"/>
          <c:w val="0.94032327407132166"/>
          <c:h val="0.1013471456517873"/>
        </c:manualLayout>
      </c:layout>
      <c:txPr>
        <a:bodyPr/>
        <a:lstStyle/>
        <a:p>
          <a:pPr>
            <a:defRPr sz="120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rotY val="20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dLbl>
              <c:idx val="0"/>
              <c:layout>
                <c:manualLayout>
                  <c:x val="0.19100082424711132"/>
                  <c:y val="-0.1082379735584937"/>
                </c:manualLayout>
              </c:layout>
              <c:dLblPos val="bestFit"/>
              <c:showVal val="1"/>
              <c:showPercent val="1"/>
            </c:dLbl>
            <c:dLbl>
              <c:idx val="1"/>
              <c:layout>
                <c:manualLayout>
                  <c:x val="1.5279311227907721E-2"/>
                  <c:y val="-5.7517474584201374E-2"/>
                </c:manualLayout>
              </c:layout>
              <c:dLblPos val="bestFit"/>
              <c:showVal val="1"/>
              <c:showPercent val="1"/>
            </c:dLbl>
            <c:dLbl>
              <c:idx val="2"/>
              <c:layout>
                <c:manualLayout>
                  <c:x val="0.15547848731999353"/>
                  <c:y val="-2.9928599482686589E-2"/>
                </c:manualLayout>
              </c:layout>
              <c:dLblPos val="bestFit"/>
              <c:showVal val="1"/>
              <c:showPercent val="1"/>
            </c:dLbl>
            <c:dLbl>
              <c:idx val="3"/>
              <c:layout>
                <c:manualLayout>
                  <c:x val="2.5245111654260789E-2"/>
                  <c:y val="4.8940767144808633E-2"/>
                </c:manualLayout>
              </c:layout>
              <c:dLblPos val="bestFit"/>
              <c:showVal val="1"/>
              <c:showPercent val="1"/>
            </c:dLbl>
            <c:dLbl>
              <c:idx val="5"/>
              <c:layout>
                <c:manualLayout>
                  <c:x val="-0.11393793546748771"/>
                  <c:y val="-2.1873352100158019E-2"/>
                </c:manualLayout>
              </c:layout>
              <c:dLblPos val="bestFit"/>
              <c:showVal val="1"/>
              <c:showPercent val="1"/>
            </c:dLbl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dLblPos val="bestFit"/>
            <c:showVal val="1"/>
            <c:showPercent val="1"/>
            <c:showLeaderLines val="1"/>
          </c:dLbls>
          <c:cat>
            <c:strRef>
              <c:f>Лист1!$A$2:$A$6</c:f>
              <c:strCache>
                <c:ptCount val="5"/>
                <c:pt idx="0">
                  <c:v>Заработная плата</c:v>
                </c:pt>
                <c:pt idx="1">
                  <c:v>Начисления на оплату труда</c:v>
                </c:pt>
                <c:pt idx="2">
                  <c:v>Оплата работ, услуг</c:v>
                </c:pt>
                <c:pt idx="3">
                  <c:v>Субсидии учреждениям</c:v>
                </c:pt>
                <c:pt idx="4">
                  <c:v>Прочие расходы</c:v>
                </c:pt>
              </c:strCache>
            </c:strRef>
          </c:cat>
          <c:val>
            <c:numRef>
              <c:f>Лист1!$B$2:$B$6</c:f>
              <c:numCache>
                <c:formatCode>#,##0</c:formatCode>
                <c:ptCount val="5"/>
                <c:pt idx="0">
                  <c:v>49922</c:v>
                </c:pt>
                <c:pt idx="1">
                  <c:v>12581</c:v>
                </c:pt>
                <c:pt idx="2">
                  <c:v>11359</c:v>
                </c:pt>
                <c:pt idx="3">
                  <c:v>222739</c:v>
                </c:pt>
                <c:pt idx="4">
                  <c:v>12734</c:v>
                </c:pt>
              </c:numCache>
            </c:numRef>
          </c:val>
        </c:ser>
      </c:pie3DChart>
    </c:plotArea>
    <c:legend>
      <c:legendPos val="t"/>
      <c:layout>
        <c:manualLayout>
          <c:xMode val="edge"/>
          <c:yMode val="edge"/>
          <c:x val="0"/>
          <c:y val="1.5980524731644661E-2"/>
          <c:w val="0.99686306982865203"/>
          <c:h val="0.12370378252181735"/>
        </c:manualLayout>
      </c:layout>
      <c:txPr>
        <a:bodyPr/>
        <a:lstStyle/>
        <a:p>
          <a:pPr>
            <a:defRPr sz="120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Администрация ЗРМО</c:v>
                </c:pt>
              </c:strCache>
            </c:strRef>
          </c:tx>
          <c:dLbls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2014 год</c:v>
                </c:pt>
                <c:pt idx="1">
                  <c:v>2015 год</c:v>
                </c:pt>
                <c:pt idx="2">
                  <c:v>2016 год</c:v>
                </c:pt>
              </c:strCache>
            </c:strRef>
          </c:cat>
          <c:val>
            <c:numRef>
              <c:f>Лист1!$B$2:$B$4</c:f>
              <c:numCache>
                <c:formatCode>#,##0</c:formatCode>
                <c:ptCount val="3"/>
                <c:pt idx="0">
                  <c:v>30603</c:v>
                </c:pt>
                <c:pt idx="1">
                  <c:v>26196</c:v>
                </c:pt>
                <c:pt idx="2">
                  <c:v>19788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Комитет по образованию</c:v>
                </c:pt>
              </c:strCache>
            </c:strRef>
          </c:tx>
          <c:dLbls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2014 год</c:v>
                </c:pt>
                <c:pt idx="1">
                  <c:v>2015 год</c:v>
                </c:pt>
                <c:pt idx="2">
                  <c:v>2016 год</c:v>
                </c:pt>
              </c:strCache>
            </c:strRef>
          </c:cat>
          <c:val>
            <c:numRef>
              <c:f>Лист1!$C$2:$C$4</c:f>
              <c:numCache>
                <c:formatCode>#,##0</c:formatCode>
                <c:ptCount val="3"/>
                <c:pt idx="0">
                  <c:v>243684</c:v>
                </c:pt>
                <c:pt idx="1">
                  <c:v>244616</c:v>
                </c:pt>
                <c:pt idx="2">
                  <c:v>262496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Комитет по культуре</c:v>
                </c:pt>
              </c:strCache>
            </c:strRef>
          </c:tx>
          <c:dLbls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2014 год</c:v>
                </c:pt>
                <c:pt idx="1">
                  <c:v>2015 год</c:v>
                </c:pt>
                <c:pt idx="2">
                  <c:v>2016 год</c:v>
                </c:pt>
              </c:strCache>
            </c:strRef>
          </c:cat>
          <c:val>
            <c:numRef>
              <c:f>Лист1!$D$2:$D$4</c:f>
              <c:numCache>
                <c:formatCode>#,##0</c:formatCode>
                <c:ptCount val="3"/>
                <c:pt idx="0">
                  <c:v>6969</c:v>
                </c:pt>
                <c:pt idx="1">
                  <c:v>6979</c:v>
                </c:pt>
                <c:pt idx="2">
                  <c:v>6992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Финансовое управление</c:v>
                </c:pt>
              </c:strCache>
            </c:strRef>
          </c:tx>
          <c:dLbls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2014 год</c:v>
                </c:pt>
                <c:pt idx="1">
                  <c:v>2015 год</c:v>
                </c:pt>
                <c:pt idx="2">
                  <c:v>2016 год</c:v>
                </c:pt>
              </c:strCache>
            </c:strRef>
          </c:cat>
          <c:val>
            <c:numRef>
              <c:f>Лист1!$E$2:$E$4</c:f>
              <c:numCache>
                <c:formatCode>#,##0</c:formatCode>
                <c:ptCount val="3"/>
                <c:pt idx="0">
                  <c:v>19409</c:v>
                </c:pt>
                <c:pt idx="1">
                  <c:v>18062</c:v>
                </c:pt>
                <c:pt idx="2">
                  <c:v>18295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Дума, КСП</c:v>
                </c:pt>
              </c:strCache>
            </c:strRef>
          </c:tx>
          <c:dLbls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2014 год</c:v>
                </c:pt>
                <c:pt idx="1">
                  <c:v>2015 год</c:v>
                </c:pt>
                <c:pt idx="2">
                  <c:v>2016 год</c:v>
                </c:pt>
              </c:strCache>
            </c:strRef>
          </c:cat>
          <c:val>
            <c:numRef>
              <c:f>Лист1!$F$2:$F$4</c:f>
              <c:numCache>
                <c:formatCode>#,##0</c:formatCode>
                <c:ptCount val="3"/>
                <c:pt idx="0">
                  <c:v>2226</c:v>
                </c:pt>
                <c:pt idx="1">
                  <c:v>1745</c:v>
                </c:pt>
                <c:pt idx="2">
                  <c:v>1765</c:v>
                </c:pt>
              </c:numCache>
            </c:numRef>
          </c:val>
        </c:ser>
        <c:shape val="box"/>
        <c:axId val="121320960"/>
        <c:axId val="121322496"/>
        <c:axId val="0"/>
      </c:bar3DChart>
      <c:catAx>
        <c:axId val="121320960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21322496"/>
        <c:crosses val="autoZero"/>
        <c:auto val="1"/>
        <c:lblAlgn val="ctr"/>
        <c:lblOffset val="100"/>
      </c:catAx>
      <c:valAx>
        <c:axId val="121322496"/>
        <c:scaling>
          <c:orientation val="minMax"/>
        </c:scaling>
        <c:delete val="1"/>
        <c:axPos val="l"/>
        <c:majorGridlines/>
        <c:numFmt formatCode="#,##0" sourceLinked="1"/>
        <c:tickLblPos val="none"/>
        <c:crossAx val="121320960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1.6378665675802602E-2"/>
          <c:y val="1.5117367911501874E-2"/>
          <c:w val="0.97465314311481765"/>
          <c:h val="0.11902129922072152"/>
        </c:manualLayout>
      </c:layout>
      <c:txPr>
        <a:bodyPr/>
        <a:lstStyle/>
        <a:p>
          <a:pPr>
            <a:defRPr sz="140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E73C50-2302-4CDA-B251-3C19F88E2B27}" type="datetimeFigureOut">
              <a:rPr lang="ru-RU" smtClean="0"/>
              <a:pPr/>
              <a:t>13.10.2014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A77D45-ADD4-420E-8EC5-916ECAC88B8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1E0BC3-CAAD-4D01-BC2D-353A755ABC01}" type="datetimeFigureOut">
              <a:rPr lang="ru-RU" smtClean="0"/>
              <a:pPr/>
              <a:t>13.10.2014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4B5262-1FC4-426E-9DC1-FE665D5D01F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Здравствуйте! Позвольте вам представить бюджет Зиминского района на 2014 год и плановый период</a:t>
            </a:r>
            <a:r>
              <a:rPr lang="ru-RU" baseline="0" dirty="0" smtClean="0"/>
              <a:t> 2015 – 2016 годов. Проект решения Думы подготовлен в соответствии с требованиями Бюджетного кодекса РФ. Проект решения Думы прошел все необходимые согласования с должностными лицами.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Прогноз налоговых доходов бюджета района на 2014 год и на плановый период 2015 и 2016 годов сформирован с учетом изменений  нормативов отчислений от налоговых доходов в соответствии Бюджетным кодексом (статья 61.1.) и  законом Иркутской области от 22 октября 2013 года № 74 – ОЗ  «О межбюджетных трансфертах и нормативах отчислений доходов в местные бюджеты», вступающих в силу с 1 января 2014 года.</a:t>
            </a:r>
          </a:p>
          <a:p>
            <a:endParaRPr lang="ru-RU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Нормативы отчислений отдельных видов налогов, действующие в 2013 году и планируемые  на 2014 год и на плановый период 2015 и 2016 годов представлены на слайде.</a:t>
            </a:r>
            <a:endParaRPr lang="ru-RU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Основные показатели  прогноза поступлений налоговых доходов в бюджет района на 2014 год в условиях действующего в 2013 году законодательства  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 с учетом изменений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вступающих в силу с 2014 года,  представлены на слайде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В целом, снижение налоговых доходов бюджета района в связи с изменениями нормативов отчислений от налоговых поступлений  составит 6 692 тыс. рублей.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При формировании расходной части районного бюджета учитывались следующие основные подходы:</a:t>
            </a:r>
          </a:p>
          <a:p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228600" indent="-228600">
              <a:buAutoNum type="arabicPeriod"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Проектировки расходов районного бюджета на 2014 год и на плановый период 2015 и 2016 годов рассчитывались на основе действующего законодательства Российской Федерации и Иркутской области с учетом разграничения расходных полномочий. </a:t>
            </a:r>
          </a:p>
          <a:p>
            <a:pPr marL="228600" indent="-228600">
              <a:buAutoNum type="arabicPeriod"/>
            </a:pP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Планирование расходов произведено в соответствии с Методическими материалами по формированию расходной части бюджета Зиминского районного муниципального образования на 2014 год и на плановый период до 2016 года, утвержденными приказом финансового управления от 28.06.2013 № 22, при этом учтено следующее:</a:t>
            </a:r>
          </a:p>
          <a:p>
            <a:pPr marL="228600" indent="-228600">
              <a:buAutoNum type="arabicParenR"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сохранение достигнутого уровня заработной платы работников бюджетной сферы (предусмотрено в проекте бюджета заработная плата на первые 10 мес., начисления на оплату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труда на первые 6 месяцев)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; </a:t>
            </a:r>
          </a:p>
          <a:p>
            <a:pPr marL="228600" indent="-228600">
              <a:buAutoNum type="arabicParenR"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Выполнение «майских» Указов Президента;</a:t>
            </a:r>
          </a:p>
          <a:p>
            <a:pPr marL="228600" indent="-228600" algn="l">
              <a:buAutoNum type="arabicParenR" startAt="2"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Потребность по коммунальным услугам рассчитана на уровне бюджетных ассигнований 2013 года с учетом  индексации, в соответствии с прогнозом службы по тарифам Иркутской области,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но предусмотрены в бюджете всего лишь на 1 месяц;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228600" indent="-228600">
              <a:buAutoNum type="arabicParenR" startAt="2"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расходы по прочим статьям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предусмотрены в размере 10% от потребности.</a:t>
            </a:r>
          </a:p>
          <a:p>
            <a:pPr marL="228600" indent="-228600">
              <a:buAutoNum type="arabicParenR" startAt="2"/>
            </a:pP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228600" indent="-228600">
              <a:buAutoNum type="arabicPeriod" startAt="3"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Расходы, осуществляемые за счет средств областного бюджета, предусмотрены в соответствии с проектом Закона Иркутской области «Об областном бюджете на 2014 год и на плановый период 2015 и 2016 годов».</a:t>
            </a:r>
          </a:p>
          <a:p>
            <a:pPr marL="228600" indent="-228600">
              <a:buAutoNum type="arabicPeriod" startAt="3"/>
            </a:pP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4. Также необходимо отметить, что в соответствии с действующим бюджетным законодательством в общем объеме расходов на плановый период 2015-2016 годов планируется утвердить условно утвержденные расходы в 2015 году в сумме 7 657 тыс. рублей, в 2016 году в сумме 16 263,0 тыс. рублей.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Учитывая положения пункта 5 статьи 184.1 Бюджетного кодекса Российской данные расходы не учтены при распределении бюджетных ассигнований: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по разделам и подразделам классификации расходов бюджетов на плановый период 2015 и 2016 годов (приложение 6);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по разделам и подразделам, целевым статьям, группам и подгруппам видов расходов классификации расходов бюджетов в ведомственной структуре расходов местного бюджета (приложение 8).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По функциональной составляющей расходы бюджета на 2014 год представлены на слайде</a:t>
            </a:r>
          </a:p>
          <a:p>
            <a:r>
              <a:rPr lang="ru-RU" dirty="0" smtClean="0"/>
              <a:t>79 % составляет</a:t>
            </a:r>
            <a:r>
              <a:rPr lang="ru-RU" baseline="0" dirty="0" smtClean="0"/>
              <a:t> раздел образование, 12 % или 36 557 тыс. руб. приходится на общегосударственные вопросы.</a:t>
            </a:r>
          </a:p>
          <a:p>
            <a:r>
              <a:rPr lang="ru-RU" baseline="0" dirty="0" smtClean="0"/>
              <a:t>Соц. Политика, культура, МБТ и прочие расходы составляют по 2-3 % от общего объема расходов.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 2015 и 2016 годах функциональная составляющая следующая:</a:t>
            </a:r>
          </a:p>
          <a:p>
            <a:r>
              <a:rPr lang="ru-RU" dirty="0" smtClean="0"/>
              <a:t>Раздел</a:t>
            </a:r>
            <a:r>
              <a:rPr lang="ru-RU" baseline="0" dirty="0" smtClean="0"/>
              <a:t> образование занимает 81 и 84% в 2015 и 2016 годах соответственно или 241 607 тыс. руб. и 259 445 тыс. руб.</a:t>
            </a:r>
          </a:p>
          <a:p>
            <a:r>
              <a:rPr lang="ru-RU" baseline="0" dirty="0" smtClean="0"/>
              <a:t>Общегосударственные вопросы 10 и 8 %</a:t>
            </a:r>
          </a:p>
          <a:p>
            <a:r>
              <a:rPr lang="ru-RU" baseline="0" dirty="0" smtClean="0"/>
              <a:t>Культура по 2 % в плановом периоде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По экономической составляющей расходы бюджета на 2014 год представлены на слайде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 2015 и 2016 годах экономическая составляющая следующая: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На</a:t>
            </a:r>
            <a:r>
              <a:rPr lang="ru-RU" baseline="0" dirty="0" smtClean="0"/>
              <a:t> данном слайде представлена ведомственная </a:t>
            </a:r>
            <a:r>
              <a:rPr lang="ru-RU" baseline="0" smtClean="0"/>
              <a:t>структура бюджета</a:t>
            </a:r>
          </a:p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На</a:t>
            </a:r>
            <a:r>
              <a:rPr lang="ru-RU" baseline="0" dirty="0" smtClean="0"/>
              <a:t> следующих слайдах представлен перечень целевых программ, включенных в проект бюджета:</a:t>
            </a:r>
          </a:p>
          <a:p>
            <a:r>
              <a:rPr lang="ru-RU" baseline="0" dirty="0" smtClean="0"/>
              <a:t>Также данный перечень есть в пояснительной записке, представленной к проекту бюджета.. Там все подробно расписано.</a:t>
            </a:r>
          </a:p>
          <a:p>
            <a:r>
              <a:rPr lang="ru-RU" baseline="0" dirty="0" smtClean="0"/>
              <a:t>Всего в перечень вошли 29 программ, на сумму более 15 млн., но в проект бюджета на 2014 год включены 28 программ и общая сумма составила чуть более 2 млн. рублей.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Проект решения подготовлен в соответствии</a:t>
            </a:r>
            <a:r>
              <a:rPr lang="ru-RU" baseline="0" dirty="0" smtClean="0"/>
              <a:t> с требованиями Бюджетного кодекса РФ, Приказом Министерства финансов РФ от </a:t>
            </a:r>
            <a:r>
              <a:rPr lang="ru-RU" sz="1200" dirty="0" smtClean="0"/>
              <a:t>01.07.2013 г. № 65н «Об утверждении Указаний о порядке применения бюджетной классификации РФ», Законом Иркутской области от 22.10.2013 г.  № 74-ОЗ «О межбюджетных трансфертах и нормативах отчислений в местные бюджеты»,  Уставом Зиминского районного муниципального образования,</a:t>
            </a:r>
          </a:p>
          <a:p>
            <a:r>
              <a:rPr lang="ru-RU" sz="1200" dirty="0" smtClean="0"/>
              <a:t>Положением о бюджетном процессе в Зиминском районном муниципальном образовании.</a:t>
            </a:r>
          </a:p>
          <a:p>
            <a:endParaRPr lang="ru-RU" sz="1200" dirty="0" smtClean="0"/>
          </a:p>
          <a:p>
            <a:r>
              <a:rPr lang="ru-RU" sz="1200" dirty="0" smtClean="0"/>
              <a:t>А также в соответствии</a:t>
            </a:r>
            <a:r>
              <a:rPr lang="ru-RU" sz="1200" baseline="0" dirty="0" smtClean="0"/>
              <a:t> с основными принципами, сформулированными в бюджетном послании Президента РФ о бюджетной политике в 2014-2016 годах, и основными направлениями </a:t>
            </a:r>
            <a:r>
              <a:rPr lang="ru-RU" sz="1200" dirty="0" smtClean="0"/>
              <a:t>бюджетной и налоговой политики Зиминского районного муниципального образования на 2014 – 2016 годы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Расчеты произведены согласно Приложению  9 к Закону Иркутской области 22.10.2013 г. № 74-ОЗ "О межбюджетных трансфертах и нормативах отчислений доходов в местные бюджеты"</a:t>
            </a:r>
            <a:r>
              <a:rPr lang="ru-RU" dirty="0" smtClean="0"/>
              <a:t> (изменить их невозможно).</a:t>
            </a:r>
          </a:p>
          <a:p>
            <a:endParaRPr lang="ru-RU" dirty="0" smtClean="0"/>
          </a:p>
          <a:p>
            <a:r>
              <a:rPr lang="ru-RU" sz="1200" b="1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Минимальный объем должен составлять - объем РФФПП</a:t>
            </a:r>
            <a:r>
              <a:rPr lang="ru-RU" dirty="0" smtClean="0"/>
              <a:t> </a:t>
            </a:r>
            <a:r>
              <a:rPr lang="ru-RU" sz="1200" b="1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6 189 148</a:t>
            </a:r>
            <a:endParaRPr lang="ru-RU" dirty="0" smtClean="0"/>
          </a:p>
          <a:p>
            <a:r>
              <a:rPr lang="ru-RU" sz="1200" b="0" i="0" u="none" strike="noStrike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Дmin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= 0,075 </a:t>
            </a:r>
            <a:r>
              <a:rPr lang="ru-RU" sz="1200" b="0" i="0" u="none" strike="noStrike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х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(НД+ДВБОМР) + 0,20 </a:t>
            </a:r>
            <a:r>
              <a:rPr lang="ru-RU" sz="1200" b="0" i="0" u="none" strike="noStrike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х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СППЭБР - НД </a:t>
            </a:r>
            <a:r>
              <a:rPr lang="ru-RU" sz="1200" b="0" i="0" u="none" strike="noStrike" kern="1200" baseline="30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ЕН</a:t>
            </a:r>
            <a:r>
              <a:rPr lang="ru-RU" dirty="0" smtClean="0"/>
              <a:t> </a:t>
            </a:r>
          </a:p>
          <a:p>
            <a:endParaRPr lang="ru-RU" dirty="0" smtClean="0"/>
          </a:p>
          <a:p>
            <a:r>
              <a:rPr lang="ru-RU" dirty="0" smtClean="0"/>
              <a:t>Таким образом, сделав расчеты в 2014 году РФФПП составляет 6 215 343 руб., при этом 3 поселениям</a:t>
            </a:r>
            <a:r>
              <a:rPr lang="ru-RU" baseline="0" dirty="0" smtClean="0"/>
              <a:t> (</a:t>
            </a:r>
            <a:r>
              <a:rPr lang="ru-RU" baseline="0" dirty="0" err="1" smtClean="0"/>
              <a:t>Кимильтей</a:t>
            </a:r>
            <a:r>
              <a:rPr lang="ru-RU" baseline="0" dirty="0" smtClean="0"/>
              <a:t>, Услон, </a:t>
            </a:r>
            <a:r>
              <a:rPr lang="ru-RU" baseline="0" dirty="0" err="1" smtClean="0"/>
              <a:t>Ухтуй</a:t>
            </a:r>
            <a:r>
              <a:rPr lang="ru-RU" baseline="0" dirty="0" smtClean="0"/>
              <a:t>) дотация предоставляться не будет, т.к. уровень бюджетной обеспеченности у них составляет более 1,087.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Расчеты произведены согласно Приложению  9 к Закону Иркутской области 22.10.2013 г. № 74-ОЗ "О межбюджетных трансфертах и нормативах отчислений доходов в местные бюджеты"</a:t>
            </a:r>
            <a:r>
              <a:rPr lang="ru-RU" dirty="0" smtClean="0"/>
              <a:t> (изменить их невозможно).</a:t>
            </a:r>
          </a:p>
          <a:p>
            <a:endParaRPr lang="ru-RU" dirty="0" smtClean="0"/>
          </a:p>
          <a:p>
            <a:r>
              <a:rPr lang="ru-RU" sz="1200" b="1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Минимальный объем должен составлять - объем РФФПП</a:t>
            </a:r>
            <a:r>
              <a:rPr lang="ru-RU" dirty="0" smtClean="0"/>
              <a:t> </a:t>
            </a:r>
            <a:r>
              <a:rPr lang="ru-RU" sz="1200" b="1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4 668 750</a:t>
            </a:r>
            <a:r>
              <a:rPr lang="ru-RU" dirty="0" smtClean="0"/>
              <a:t> </a:t>
            </a:r>
          </a:p>
          <a:p>
            <a:r>
              <a:rPr lang="ru-RU" sz="1200" b="0" i="0" u="none" strike="noStrike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Дmin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= 0,075 </a:t>
            </a:r>
            <a:r>
              <a:rPr lang="ru-RU" sz="1200" b="0" i="0" u="none" strike="noStrike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х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(НД+ДВБОМР) + 0,20 </a:t>
            </a:r>
            <a:r>
              <a:rPr lang="ru-RU" sz="1200" b="0" i="0" u="none" strike="noStrike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х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СППЭБР - НД </a:t>
            </a:r>
            <a:r>
              <a:rPr lang="ru-RU" sz="1200" b="0" i="0" u="none" strike="noStrike" kern="1200" baseline="30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ЕН</a:t>
            </a:r>
            <a:r>
              <a:rPr lang="ru-RU" dirty="0" smtClean="0"/>
              <a:t> </a:t>
            </a:r>
          </a:p>
          <a:p>
            <a:endParaRPr lang="ru-RU" dirty="0" smtClean="0"/>
          </a:p>
          <a:p>
            <a:r>
              <a:rPr lang="ru-RU" dirty="0" smtClean="0"/>
              <a:t>Таким образом, сделав расчеты в 2015 году РФФПП составляет 4 678 105 руб., при этом 3 поселениям</a:t>
            </a:r>
            <a:r>
              <a:rPr lang="ru-RU" baseline="0" dirty="0" smtClean="0"/>
              <a:t> (</a:t>
            </a:r>
            <a:r>
              <a:rPr lang="ru-RU" baseline="0" dirty="0" err="1" smtClean="0"/>
              <a:t>Кимильтей</a:t>
            </a:r>
            <a:r>
              <a:rPr lang="ru-RU" baseline="0" dirty="0" smtClean="0"/>
              <a:t>, Услон, </a:t>
            </a:r>
            <a:r>
              <a:rPr lang="ru-RU" baseline="0" dirty="0" err="1" smtClean="0"/>
              <a:t>Ухтуй</a:t>
            </a:r>
            <a:r>
              <a:rPr lang="ru-RU" baseline="0" dirty="0" smtClean="0"/>
              <a:t>) дотация предоставляться не будет, т.к. уровень бюджетной обеспеченности у них составляет более 0,981.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Расчеты произведены согласно Приложению  9 к Закону Иркутской области 22.10.2013 г. № 74-ОЗ "О межбюджетных трансфертах и нормативах отчислений доходов в местные бюджеты"</a:t>
            </a:r>
            <a:r>
              <a:rPr lang="ru-RU" dirty="0" smtClean="0"/>
              <a:t> (изменить их невозможно).</a:t>
            </a:r>
          </a:p>
          <a:p>
            <a:endParaRPr lang="ru-RU" dirty="0" smtClean="0"/>
          </a:p>
          <a:p>
            <a:r>
              <a:rPr lang="ru-RU" sz="1200" b="1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Минимальный объем должен составлять - объем РФФПП</a:t>
            </a:r>
            <a:r>
              <a:rPr lang="ru-RU" dirty="0" smtClean="0"/>
              <a:t> </a:t>
            </a:r>
            <a:r>
              <a:rPr lang="ru-RU" sz="1200" b="1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4 661 468</a:t>
            </a:r>
            <a:r>
              <a:rPr lang="ru-RU" dirty="0" smtClean="0"/>
              <a:t> </a:t>
            </a:r>
          </a:p>
          <a:p>
            <a:r>
              <a:rPr lang="ru-RU" sz="1200" b="0" i="0" u="none" strike="noStrike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Дmin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= 0,075 </a:t>
            </a:r>
            <a:r>
              <a:rPr lang="ru-RU" sz="1200" b="0" i="0" u="none" strike="noStrike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х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(НД+ДВБОМР) + 0,20 </a:t>
            </a:r>
            <a:r>
              <a:rPr lang="ru-RU" sz="1200" b="0" i="0" u="none" strike="noStrike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х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СППЭБР - НД </a:t>
            </a:r>
            <a:r>
              <a:rPr lang="ru-RU" sz="1200" b="0" i="0" u="none" strike="noStrike" kern="1200" baseline="30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ЕН</a:t>
            </a:r>
            <a:r>
              <a:rPr lang="ru-RU" dirty="0" smtClean="0"/>
              <a:t> </a:t>
            </a:r>
          </a:p>
          <a:p>
            <a:endParaRPr lang="ru-RU" dirty="0" smtClean="0"/>
          </a:p>
          <a:p>
            <a:r>
              <a:rPr lang="ru-RU" dirty="0" smtClean="0"/>
              <a:t>Таким образом, сделав расчеты в 2016 году РФФПП составляет 4 675 923 руб., при этом 3 поселениям</a:t>
            </a:r>
            <a:r>
              <a:rPr lang="ru-RU" baseline="0" dirty="0" smtClean="0"/>
              <a:t> (</a:t>
            </a:r>
            <a:r>
              <a:rPr lang="ru-RU" baseline="0" dirty="0" err="1" smtClean="0"/>
              <a:t>Кимильтей</a:t>
            </a:r>
            <a:r>
              <a:rPr lang="ru-RU" baseline="0" dirty="0" smtClean="0"/>
              <a:t>, Услон, </a:t>
            </a:r>
            <a:r>
              <a:rPr lang="ru-RU" baseline="0" dirty="0" err="1" smtClean="0"/>
              <a:t>Ухтуй</a:t>
            </a:r>
            <a:r>
              <a:rPr lang="ru-RU" baseline="0" dirty="0" smtClean="0"/>
              <a:t>) дотация предоставляться не будет, т.к. уровень бюджетной обеспеченности у них составляет более 0,988.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По состоянию на сегодняшний день </a:t>
            </a:r>
            <a:r>
              <a:rPr lang="ru-RU" baseline="0" dirty="0" err="1" smtClean="0"/>
              <a:t>Зиминскому</a:t>
            </a:r>
            <a:r>
              <a:rPr lang="ru-RU" baseline="0" dirty="0" smtClean="0"/>
              <a:t> районному муниципальному образованию были предоставлены 2 кредита на сумму 5 112 тыс. рублей (в декабре 2012 года и в октябре 2013 года).</a:t>
            </a:r>
          </a:p>
          <a:p>
            <a:r>
              <a:rPr lang="ru-RU" baseline="0" dirty="0" smtClean="0"/>
              <a:t>Оба кредита были взяты на оплату текущих платежей и погашение кредиторской задолженности по коммунальным услугам бюджетных учреждений, находящихся в ведении органов местного самоуправления Зиминского района.</a:t>
            </a:r>
          </a:p>
          <a:p>
            <a:r>
              <a:rPr lang="ru-RU" baseline="0" dirty="0" smtClean="0"/>
              <a:t> </a:t>
            </a:r>
          </a:p>
          <a:p>
            <a:r>
              <a:rPr lang="ru-RU" baseline="0" dirty="0" smtClean="0"/>
              <a:t>Плата за пользование кредитами (за три года) составит 559 тыс. руб.</a:t>
            </a:r>
          </a:p>
          <a:p>
            <a:r>
              <a:rPr lang="ru-RU" baseline="0" dirty="0" smtClean="0"/>
              <a:t>Срок окончания выплат кредитов в 2015 и 2016 годах соответственно.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На</a:t>
            </a:r>
            <a:r>
              <a:rPr lang="ru-RU" baseline="0" dirty="0" smtClean="0"/>
              <a:t> данном слайде представлен График погашения бюджетных кредитов до 2016 года.</a:t>
            </a:r>
          </a:p>
          <a:p>
            <a:r>
              <a:rPr lang="ru-RU" baseline="0" dirty="0" smtClean="0"/>
              <a:t>В 2014 году сумма, необходимая к погашению, составляет 1 млн. 909 тыс. рублей (из них сумма основного долга – 1 704 тыс. руб., плата за пользование кредитом 205 тыс. руб.).</a:t>
            </a:r>
          </a:p>
          <a:p>
            <a:r>
              <a:rPr lang="ru-RU" baseline="0" dirty="0" smtClean="0"/>
              <a:t>В 2015 и 2016 году сумма составляет 1 812 тыс. руб. и 2 361 тыс. руб. соответственно.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Исходя</a:t>
            </a:r>
            <a:r>
              <a:rPr lang="ru-RU" baseline="0" dirty="0" smtClean="0"/>
              <a:t> из графика погашения бюджетных кредитов, финансовым управлением рассчитан верхний предел на ближайшие три года.</a:t>
            </a:r>
          </a:p>
          <a:p>
            <a:r>
              <a:rPr lang="ru-RU" baseline="0" dirty="0" smtClean="0"/>
              <a:t>На данном слайде представлен верхний предел муниципального долга по состоянию на 1 января 2015 года. (он составит 4 </a:t>
            </a:r>
            <a:r>
              <a:rPr lang="ru-RU" baseline="0" dirty="0" err="1" smtClean="0"/>
              <a:t>млн</a:t>
            </a:r>
            <a:r>
              <a:rPr lang="ru-RU" baseline="0" dirty="0" smtClean="0"/>
              <a:t> 49 тыс. рублей)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Верхний предел на 1</a:t>
            </a:r>
            <a:r>
              <a:rPr lang="ru-RU" baseline="0" dirty="0" smtClean="0"/>
              <a:t> января 2016 года и 1 января 2017 года составит: 2 345 тыс. руб. и 2 000 руб. соответственно.</a:t>
            </a:r>
          </a:p>
          <a:p>
            <a:r>
              <a:rPr lang="ru-RU" baseline="0" dirty="0" smtClean="0"/>
              <a:t>Хотелось бы обратить внимание, это при том, что в течение трех лет не будут больше привлекаться заемные средства (бюджетные и коммерческие кредиты).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При формировании проекта районного бюджета учитывались следующие основные цели по обеспечению платежеспособности и сбалансированности районного бюджета на 2014-2016 годы:</a:t>
            </a:r>
          </a:p>
          <a:p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 Обеспечение сбалансированности районного бюджета в среднесрочной перспективе, что означает формирование расходной части районного бюджета исходя из реальных доходных источников. 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Реализация ответственной бюджетной политики, базовыми принципами которой являются исполнение наиболее значимых действующих расходных обязательств и принятие взвешенных решений по вновь принимаемым расходным обязательствам районного бюджета.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3. Оптимизация и повышение эффективности бюджетных расходов на основе внедрения механизма муниципального задания.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4. Недопущение необоснованной кредиторской задолженности.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5. Выполнение «майских» указов Президента РФ.</a:t>
            </a:r>
          </a:p>
          <a:p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Формирование основных параметров районного бюджета на 2014 год осуществлено в соответствии с требованиями действующего бюджетного и налогового законодательства с учетом планируемых с 2014 года изменений. Также учтены ожидаемые параметры исполнения районного бюджета на 2013 год, основные параметры  прогноза социально-экономического развития Зиминского районного муниципального образования на 2014 год и на период до 2016 года.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Основные параметры районного бюджета на 2014 год и на плановый период 2015 и 2016 годов сформированы в следующих объемах: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Прогноз доходов бюджета района на 2014 год и на плановый период до 2016 года подготовлен в соответствии с нормами, установленными Бюджетным кодексом РФ (в части нормативов отчислений), Налоговым кодексом РФ, законом Иркутской области от 22 октября 2013 года № 74 – ОЗ «О межбюджетных трансфертах и нормативах отчислений доходов в  местные бюджеты», иными нормативно-правовыми актами, регулирующими бюджетные правоотношения.</a:t>
            </a:r>
          </a:p>
          <a:p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Показатели прогноза доходов бюджета района на 2014 год  и на период до 2016 года рассчитаны на основании прогноза социально-экономического развития Зиминского районного муниципального образования на 2014-2016 год, данных, представленных главными администраторами доходов бюджета, с учетом показателей исполнения бюджета за 2012 год, оценки исполнения бюджета района за 2013 год.</a:t>
            </a:r>
          </a:p>
          <a:p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Основные параметры прогноза социально – экономического развития Зиминского районного муниципального образования представлены на слайде.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Общий объем доходов районного бюджета на 2014 год планируется в объеме 302 595 тыс. рублей, что на 36 513 тыс. рублей (на 89,2%) меньше ожидаемых доходов 2013 года, из них:</a:t>
            </a:r>
            <a:endParaRPr lang="ru-RU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налоговые и неналоговые доходы составят 40 734 тыс. рублей, что на 9 154 тыс. рублей (81,7%) меньше объема ожидаемых поступлений текущего года.</a:t>
            </a:r>
            <a:endParaRPr lang="ru-RU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buFontTx/>
              <a:buChar char="-"/>
            </a:pPr>
            <a:r>
              <a:rPr lang="ru-RU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безвозмездные поступления составят 261 861 тыс. рублей, что на 27 359 тыс. рублей (90,5%) меньше объема ожидаемых поступлений текущего года.</a:t>
            </a:r>
          </a:p>
          <a:p>
            <a:pPr>
              <a:buFontTx/>
              <a:buChar char="-"/>
            </a:pPr>
            <a:endParaRPr lang="ru-RU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общем объеме доходов районного бюджета доля налоговых и неналоговых доходов в 2013 году составляет 14,7% и безвозмездных поступлений 85,3%.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2014 году составит 13,5% и безвозмездных поступлений 86,5%.</a:t>
            </a:r>
          </a:p>
          <a:p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Объем доходов районного бюджета на плановый период 2015-2016 года составит 306 976 тыс. рублей (101,4% к 2014 году) и 325 978 тыс. рублей (106,2% к 2015 году) соответственно.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При этом объем налоговых и неналоговых доходов в 2015 году составит 43 522 тыс. рублей (106,8% к 2014 году), а в 2016 году 46 024 тыс. рублей (105,7% к 2015 году).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Объем безвозмездных поступлений в 2015 году планируется в размере 263 454 тыс. рублей (100,6% к 2014 году), объем безвозмездных поступлений в 2016 году планируется в размере 279 954 тыс. рублей (106,3% к 2015 году).</a:t>
            </a:r>
          </a:p>
          <a:p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Объем безвозмездных поступлений из областного бюджета на 2014 год и плановый период до 2016 года сформирован на основе Закона Иркутской области </a:t>
            </a:r>
            <a:r>
              <a:rPr lang="ru-RU" i="0" dirty="0" smtClean="0"/>
              <a:t>113-ОЗ от 11.12.2013  </a:t>
            </a:r>
            <a:r>
              <a:rPr lang="ru-RU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«Об областном бюджете</a:t>
            </a:r>
            <a:r>
              <a:rPr lang="ru-RU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на 2014 год и плановый период 2015-2016 г.г.»</a:t>
            </a:r>
            <a:endParaRPr lang="ru-RU" sz="1200" b="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Объем межбюджетных трансфертов, на осуществление части полномочий по решению  вопросов местного значения, определен в соответствии с заключенными соглашениями. </a:t>
            </a:r>
            <a:endParaRPr lang="ru-RU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0" kern="1200" cap="small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Итак, ОСОБЕННОСТИ РАСЧЕТА ПОСТУПЛЕНИЙ В БЮДЖЕТ ЗРМО ПО ОТДЕЛЬНЫМ ВИДАМ ДОХОДОВ</a:t>
            </a:r>
          </a:p>
          <a:p>
            <a:r>
              <a:rPr lang="ru-RU" sz="1200" b="1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Налог на доходы физических лиц</a:t>
            </a:r>
            <a:endParaRPr lang="ru-RU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Поступления налога на доходы физических лиц на 2014 год и на плановый период 2015 и 2016 годов запланированы на основе прогнозируемых поступлений по итогам исполнения бюджета за девять месяцев 2013 года с учетом темпа роста фонда заработной платы на 2014 год и период до 2016 года в соответствии с прогнозом социально-экономического развития Зиминского районного муниципального образования.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Объем поступлений налога в 2014 году планируется в размере 34 358 тыс. рублей (-15,5% к ожидаемым поступлениям 2013 года),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2015 и 2016 год можно посмотреть на слайде.</a:t>
            </a:r>
          </a:p>
          <a:p>
            <a:endParaRPr lang="ru-RU" sz="1200" b="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b="1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Акцизы по подакцизным товарам (продукции), производимым на территории РФ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   Объем поступлений налога в 2014 году планируется в размере 1 209 тыс. рублей, в 2015 году 1 509 тыс. рублей, в 2016 году 1 737 тыс. рублей. (данные цифры и расчеты представлены Минфином Иркутской области, на основании прогноза поступлений по прошлым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периодам, на формирование дорожного фонда района).</a:t>
            </a:r>
          </a:p>
          <a:p>
            <a:endParaRPr lang="ru-RU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sz="1200" b="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b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4AFA1-8A09-485A-8C7A-D719FA8F76B4}" type="datetime1">
              <a:rPr lang="ru-RU" smtClean="0"/>
              <a:pPr/>
              <a:t>13.10.2014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FFC087-15F6-42CF-B090-084F6A01A308}" type="datetime1">
              <a:rPr lang="ru-RU" smtClean="0"/>
              <a:pPr/>
              <a:t>13.10.2014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624CA-B06A-4AC6-BAEE-F20C78473201}" type="datetime1">
              <a:rPr lang="ru-RU" smtClean="0"/>
              <a:pPr/>
              <a:t>13.10.2014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78FFA-0BD4-45AA-A1B1-F7511C3C856B}" type="datetime1">
              <a:rPr lang="ru-RU" smtClean="0"/>
              <a:pPr/>
              <a:t>13.10.2014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066CC-A995-4359-B3E7-AE0C705C8AB9}" type="datetime1">
              <a:rPr lang="ru-RU" smtClean="0"/>
              <a:pPr/>
              <a:t>13.10.2014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F1774-9BEB-4DCA-BA69-4DFA0454D001}" type="datetime1">
              <a:rPr lang="ru-RU" smtClean="0"/>
              <a:pPr/>
              <a:t>13.10.2014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1E226-9703-4E5E-A251-9FFCE3959389}" type="datetime1">
              <a:rPr lang="ru-RU" smtClean="0"/>
              <a:pPr/>
              <a:t>13.10.2014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B3CE3-F996-45D5-9FB8-E013683176AD}" type="datetime1">
              <a:rPr lang="ru-RU" smtClean="0"/>
              <a:pPr/>
              <a:t>13.10.2014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C4D5A-F5A3-43CF-9A5C-2FD69BD7103D}" type="datetime1">
              <a:rPr lang="ru-RU" smtClean="0"/>
              <a:pPr/>
              <a:t>13.10.2014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D296D-BFC0-490B-80F9-0ED4ED82E773}" type="datetime1">
              <a:rPr lang="ru-RU" smtClean="0"/>
              <a:pPr/>
              <a:t>13.10.2014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59565-F75B-4BB2-BA18-194CB94C9BB3}" type="datetime1">
              <a:rPr lang="ru-RU" smtClean="0"/>
              <a:pPr/>
              <a:t>13.10.2014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FA0140-EFDD-4219-9B8C-B7C8BD41AE23}" type="datetime1">
              <a:rPr lang="ru-RU" smtClean="0"/>
              <a:pPr/>
              <a:t>13.10.2014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0C1591-7F72-4D0D-8DF6-706D1B503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4005064"/>
            <a:ext cx="7128792" cy="871736"/>
          </a:xfrm>
        </p:spPr>
        <p:txBody>
          <a:bodyPr>
            <a:noAutofit/>
          </a:bodyPr>
          <a:lstStyle/>
          <a:p>
            <a:r>
              <a:rPr lang="ru-RU" sz="4000" dirty="0" smtClean="0"/>
              <a:t>Бюджет Зиминского районного </a:t>
            </a:r>
            <a:br>
              <a:rPr lang="ru-RU" sz="4000" dirty="0" smtClean="0"/>
            </a:br>
            <a:r>
              <a:rPr lang="ru-RU" sz="4000" dirty="0" smtClean="0"/>
              <a:t>муниципального образования на 2014 – 2016 г.г.</a:t>
            </a:r>
            <a:endParaRPr lang="ru-RU" sz="4000" dirty="0"/>
          </a:p>
        </p:txBody>
      </p:sp>
      <p:pic>
        <p:nvPicPr>
          <p:cNvPr id="4" name="Рисунок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23116" y="260649"/>
            <a:ext cx="1612980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ДОХОДЫ БЮДЖЕТА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78FFA-0BD4-45AA-A1B1-F7511C3C856B}" type="datetime1">
              <a:rPr lang="ru-RU" smtClean="0"/>
              <a:pPr/>
              <a:t>13.10.2014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10</a:t>
            </a:fld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683568" y="1268760"/>
            <a:ext cx="7848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Нормативы отчислений отдельных видов налогов</a:t>
            </a:r>
            <a:endParaRPr lang="ru-RU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95536" y="1772815"/>
          <a:ext cx="8352929" cy="3528394"/>
        </p:xfrm>
        <a:graphic>
          <a:graphicData uri="http://schemas.openxmlformats.org/drawingml/2006/table">
            <a:tbl>
              <a:tblPr/>
              <a:tblGrid>
                <a:gridCol w="3456384"/>
                <a:gridCol w="1296144"/>
                <a:gridCol w="1224136"/>
                <a:gridCol w="1296144"/>
                <a:gridCol w="1080121"/>
              </a:tblGrid>
              <a:tr h="699566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Наименование налога</a:t>
                      </a:r>
                      <a:endParaRPr lang="ru-RU" sz="18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Норматив отчисления в местный бюджет (%)</a:t>
                      </a:r>
                      <a:endParaRPr lang="ru-RU" sz="18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2862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2013 год</a:t>
                      </a:r>
                      <a:endParaRPr lang="ru-RU" sz="18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2014 год </a:t>
                      </a:r>
                      <a:endParaRPr lang="ru-RU" sz="18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2015 год</a:t>
                      </a:r>
                      <a:endParaRPr lang="ru-RU" sz="18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2016 год</a:t>
                      </a:r>
                      <a:endParaRPr lang="ru-RU" sz="18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431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Налог на доходы физических лиц</a:t>
                      </a:r>
                      <a:endParaRPr lang="ru-RU" sz="18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35,79</a:t>
                      </a:r>
                      <a:endParaRPr lang="ru-RU" sz="18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31,25 </a:t>
                      </a:r>
                      <a:endParaRPr lang="ru-RU" sz="18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31,25 </a:t>
                      </a:r>
                      <a:endParaRPr lang="ru-RU" sz="18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31,25 </a:t>
                      </a:r>
                      <a:endParaRPr lang="ru-RU" sz="18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294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Акцизы по подакцизным товарам (продукции), производимым на территории РФ</a:t>
                      </a:r>
                      <a:endParaRPr lang="ru-RU" sz="18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- </a:t>
                      </a:r>
                      <a:endParaRPr lang="ru-RU" sz="18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0,022</a:t>
                      </a:r>
                      <a:endParaRPr lang="ru-RU" sz="18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0,022</a:t>
                      </a:r>
                      <a:endParaRPr lang="ru-RU" sz="18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0,022</a:t>
                      </a:r>
                      <a:endParaRPr lang="ru-RU" sz="18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294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Налог, взимаемый в связи с применением упрощенной системы налогообложения</a:t>
                      </a:r>
                      <a:endParaRPr lang="ru-RU" sz="18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50%</a:t>
                      </a:r>
                      <a:endParaRPr lang="ru-RU" sz="18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- </a:t>
                      </a:r>
                      <a:endParaRPr lang="ru-RU" sz="18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-</a:t>
                      </a:r>
                      <a:endParaRPr lang="ru-RU" sz="18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-</a:t>
                      </a:r>
                      <a:endParaRPr lang="ru-RU" sz="18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ДОХОДЫ БЮДЖЕТА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78FFA-0BD4-45AA-A1B1-F7511C3C856B}" type="datetime1">
              <a:rPr lang="ru-RU" smtClean="0"/>
              <a:pPr/>
              <a:t>13.10.2014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11</a:t>
            </a:fld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51520" y="1268760"/>
            <a:ext cx="8892480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dirty="0" smtClean="0"/>
              <a:t>Прогноз поступлений налоговых доходов на 2014 гг., в условиях действующего законодательства в 2013 году и с учетом изменений, вступающих в силу с 2014 года</a:t>
            </a:r>
            <a:endParaRPr lang="ru-RU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95536" y="1988840"/>
          <a:ext cx="8352929" cy="3448685"/>
        </p:xfrm>
        <a:graphic>
          <a:graphicData uri="http://schemas.openxmlformats.org/drawingml/2006/table">
            <a:tbl>
              <a:tblPr/>
              <a:tblGrid>
                <a:gridCol w="2874691"/>
                <a:gridCol w="1733821"/>
                <a:gridCol w="1656184"/>
                <a:gridCol w="1368152"/>
                <a:gridCol w="720081"/>
              </a:tblGrid>
              <a:tr h="333375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Показатель</a:t>
                      </a:r>
                      <a:endParaRPr lang="ru-RU" sz="14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Прогноз на 2014 год</a:t>
                      </a:r>
                      <a:endParaRPr lang="ru-RU" sz="14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Объем поступлений бюджета</a:t>
                      </a:r>
                      <a:endParaRPr lang="ru-RU" sz="140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(-уменьшение, + увеличение)</a:t>
                      </a:r>
                      <a:endParaRPr lang="ru-RU" sz="14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33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в условиях действующего законодательства в 2013 г</a:t>
                      </a:r>
                      <a:endParaRPr lang="ru-RU" sz="14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с учетом изменений в законодательстве с  2014 г</a:t>
                      </a:r>
                      <a:endParaRPr lang="ru-RU" sz="14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Сумма</a:t>
                      </a:r>
                      <a:endParaRPr lang="ru-RU" sz="14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%</a:t>
                      </a:r>
                      <a:endParaRPr lang="ru-RU" sz="14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Налог на доходы физических лиц</a:t>
                      </a:r>
                      <a:endParaRPr lang="ru-RU" sz="14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38 780</a:t>
                      </a:r>
                      <a:endParaRPr lang="ru-RU" sz="14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34 358</a:t>
                      </a:r>
                      <a:endParaRPr lang="ru-RU" sz="14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-4 422</a:t>
                      </a:r>
                      <a:endParaRPr lang="ru-RU" sz="1400" dirty="0">
                        <a:solidFill>
                          <a:srgbClr val="FF000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ru-RU" sz="1400" dirty="0" smtClean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11,4</a:t>
                      </a:r>
                      <a:endParaRPr lang="ru-RU" sz="1400" dirty="0">
                        <a:solidFill>
                          <a:srgbClr val="FF000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87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Акцизы по подакцизным товарам (продукции), производимым на территории РФ</a:t>
                      </a:r>
                      <a:endParaRPr lang="ru-RU" sz="14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1 290</a:t>
                      </a:r>
                      <a:endParaRPr lang="ru-RU" sz="14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1 290</a:t>
                      </a:r>
                      <a:endParaRPr lang="ru-RU" sz="14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-</a:t>
                      </a:r>
                      <a:endParaRPr lang="ru-RU" sz="14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957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Налог, взимаемый в связи с применением упрощенной системы налогообложения</a:t>
                      </a:r>
                      <a:endParaRPr lang="ru-RU" sz="14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3 063</a:t>
                      </a:r>
                      <a:endParaRPr lang="ru-RU" sz="14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- 3 063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-100,0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2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ВСЕГО НАЛОГОВЫЕ ДОХОДЫ</a:t>
                      </a:r>
                      <a:endParaRPr lang="ru-RU" sz="14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41 843</a:t>
                      </a:r>
                      <a:endParaRPr lang="ru-RU" sz="14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35 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648</a:t>
                      </a:r>
                      <a:endParaRPr lang="ru-RU" sz="14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- 6 195</a:t>
                      </a:r>
                      <a:endParaRPr lang="ru-RU" sz="1400" dirty="0">
                        <a:solidFill>
                          <a:srgbClr val="FF000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14,8</a:t>
                      </a:r>
                      <a:endParaRPr lang="ru-RU" sz="1400" dirty="0">
                        <a:solidFill>
                          <a:srgbClr val="FF000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7596336" y="836712"/>
            <a:ext cx="1130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(тыс.руб.)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РАСХОДЫ БЮДЖЕТА              </a:t>
            </a:r>
            <a:r>
              <a:rPr lang="ru-RU" sz="2000" dirty="0" smtClean="0"/>
              <a:t>(ОСНОВНЫЕ ПРИНЦИПЫ)</a:t>
            </a:r>
            <a:endParaRPr lang="ru-RU" sz="2000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78FFA-0BD4-45AA-A1B1-F7511C3C856B}" type="datetime1">
              <a:rPr lang="ru-RU" smtClean="0"/>
              <a:pPr/>
              <a:t>13.10.2014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err="1" smtClean="0"/>
              <a:t>Зиминский</a:t>
            </a:r>
            <a:r>
              <a:rPr lang="ru-RU" dirty="0" smtClean="0"/>
              <a:t> район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12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1268760"/>
            <a:ext cx="864096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ea typeface="Times New Roman" pitchFamily="18" charset="0"/>
              </a:rPr>
              <a:t>1. Проектировки расходов районного бюджета на 2014 год и на плановый период 2015 и 2016 годов рассчитывались на основе действующего законодательства Российской Федерации и Иркутской области с учетом разграничения расходных полномочий. </a:t>
            </a:r>
            <a:endParaRPr lang="ru-RU" sz="1400" dirty="0" smtClean="0"/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ea typeface="Times New Roman" pitchFamily="18" charset="0"/>
              </a:rPr>
              <a:t>2. Планирование расходов произведено в соответствии с Методическими материалами по формированию расходной части бюджета Зиминского районного муниципального образования на 2014 год и на плановый период до 2016 года, утвержденными приказом финансового управления от 28.06.2013 № 22, при этом учтено следующее:</a:t>
            </a:r>
            <a:endParaRPr lang="ru-RU" sz="1400" dirty="0" smtClean="0"/>
          </a:p>
          <a:p>
            <a:pPr marL="228600" indent="-228600">
              <a:buAutoNum type="arabicParenR"/>
            </a:pPr>
            <a:r>
              <a:rPr lang="ru-RU" sz="1400" dirty="0" smtClean="0"/>
              <a:t>сохранение достигнутого уровня заработной платы работников бюджетной сферы (предусмотрено в проекте бюджета заработная плата на первые 10 мес., начисления на оплату труда на первые 6 месяцев); </a:t>
            </a:r>
          </a:p>
          <a:p>
            <a:pPr marL="228600" indent="-228600">
              <a:buAutoNum type="arabicParenR"/>
            </a:pPr>
            <a:r>
              <a:rPr lang="ru-RU" sz="1400" dirty="0" smtClean="0"/>
              <a:t>Выполнение Указа Президента РФ № 597 от 7 мая 2012 г.;</a:t>
            </a:r>
          </a:p>
          <a:p>
            <a:pPr marL="228600" indent="-228600"/>
            <a:r>
              <a:rPr lang="ru-RU" sz="1400" dirty="0" smtClean="0"/>
              <a:t>3) Потребность по коммунальным услугам рассчитана на уровне бюджетных ассигнований 2013 года с учетом  индексации, в соответствии с прогнозом службы по тарифам Иркутской области, но предусмотрены в проекте бюджета всего лишь на 2 месяца;</a:t>
            </a:r>
          </a:p>
          <a:p>
            <a:pPr marL="228600" indent="-228600"/>
            <a:r>
              <a:rPr lang="ru-RU" sz="1400" dirty="0" smtClean="0"/>
              <a:t>4) расходы по прочим статьям предусмотрены в размере 10% от потребности.</a:t>
            </a: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ea typeface="Times New Roman" pitchFamily="18" charset="0"/>
              </a:rPr>
              <a:t>3. При формировании  расходной части районного бюджета учитывался необходимый комплекс мер по оптимизации расходов и повышению сбалансированности и платежеспособности районного бюджета. </a:t>
            </a:r>
            <a:endParaRPr lang="ru-RU" sz="1400" dirty="0" smtClean="0"/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ea typeface="Times New Roman" pitchFamily="18" charset="0"/>
              </a:rPr>
              <a:t>4. Расходы, осуществляемые за счет средств областного бюджета, предусмотрены в соответствии с Законом Иркутской области от 11.12.2013 № 113-ОЗ «Об областном бюджете на 2014 год и на плановый период 2015 и 2016 годов».</a:t>
            </a:r>
            <a:endParaRPr lang="ru-RU" sz="1400" dirty="0" smtClean="0"/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ea typeface="Times New Roman" pitchFamily="18" charset="0"/>
              </a:rPr>
              <a:t>5. Необходимо отметить, что в соответствии с действующим бюджетным законодательством в общем объеме расходов на плановый период 2015-2016 годов планируется утвердить условно утвержденные расходы в 2015 году в сумме 7 674 тыс. рублей, в 2016 году в сумме 16 299,0 тыс. рублей. </a:t>
            </a:r>
            <a:endParaRPr lang="ru-RU" sz="1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РАСХОДЫ БЮДЖЕТА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78FFA-0BD4-45AA-A1B1-F7511C3C856B}" type="datetime1">
              <a:rPr lang="ru-RU" smtClean="0"/>
              <a:pPr/>
              <a:t>13.10.2014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13</a:t>
            </a:fld>
            <a:endParaRPr lang="ru-RU"/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179512" y="1196752"/>
          <a:ext cx="8568952" cy="49685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Скругленный прямоугольник 7"/>
          <p:cNvSpPr/>
          <p:nvPr/>
        </p:nvSpPr>
        <p:spPr>
          <a:xfrm>
            <a:off x="323528" y="2060848"/>
            <a:ext cx="1296144" cy="504056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2014 год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596336" y="836712"/>
            <a:ext cx="1130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(тыс.руб.)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РАСХОДЫ БЮДЖЕТА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78FFA-0BD4-45AA-A1B1-F7511C3C856B}" type="datetime1">
              <a:rPr lang="ru-RU" smtClean="0"/>
              <a:pPr/>
              <a:t>13.10.2014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14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596336" y="836712"/>
            <a:ext cx="1130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(тыс.руб.)</a:t>
            </a:r>
            <a:endParaRPr lang="ru-RU" dirty="0"/>
          </a:p>
        </p:txBody>
      </p:sp>
      <p:graphicFrame>
        <p:nvGraphicFramePr>
          <p:cNvPr id="9" name="Диаграмма 8"/>
          <p:cNvGraphicFramePr/>
          <p:nvPr/>
        </p:nvGraphicFramePr>
        <p:xfrm>
          <a:off x="0" y="1196752"/>
          <a:ext cx="4932040" cy="5112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Скругленный прямоугольник 9"/>
          <p:cNvSpPr/>
          <p:nvPr/>
        </p:nvSpPr>
        <p:spPr>
          <a:xfrm>
            <a:off x="323528" y="2060848"/>
            <a:ext cx="1296144" cy="504056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2015 год</a:t>
            </a: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11" name="Диаграмма 10"/>
          <p:cNvGraphicFramePr/>
          <p:nvPr/>
        </p:nvGraphicFramePr>
        <p:xfrm>
          <a:off x="4426968" y="1196752"/>
          <a:ext cx="4717032" cy="5112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" name="Скругленный прямоугольник 11"/>
          <p:cNvSpPr/>
          <p:nvPr/>
        </p:nvSpPr>
        <p:spPr>
          <a:xfrm>
            <a:off x="4499992" y="2060848"/>
            <a:ext cx="1296144" cy="504056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2016 год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РАСХОДЫ БЮДЖЕТА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78FFA-0BD4-45AA-A1B1-F7511C3C856B}" type="datetime1">
              <a:rPr lang="ru-RU" smtClean="0"/>
              <a:pPr/>
              <a:t>13.10.2014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15</a:t>
            </a:fld>
            <a:endParaRPr lang="ru-RU"/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179512" y="1196752"/>
          <a:ext cx="8568952" cy="49685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Скругленный прямоугольник 7"/>
          <p:cNvSpPr/>
          <p:nvPr/>
        </p:nvSpPr>
        <p:spPr>
          <a:xfrm>
            <a:off x="323528" y="2060848"/>
            <a:ext cx="1296144" cy="504056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2014 год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596336" y="836712"/>
            <a:ext cx="1130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(тыс.руб.)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РАСХОДЫ БЮДЖЕТА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78FFA-0BD4-45AA-A1B1-F7511C3C856B}" type="datetime1">
              <a:rPr lang="ru-RU" smtClean="0"/>
              <a:pPr/>
              <a:t>13.10.2014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16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596336" y="836712"/>
            <a:ext cx="1130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(тыс.руб.)</a:t>
            </a:r>
            <a:endParaRPr lang="ru-RU" dirty="0"/>
          </a:p>
        </p:txBody>
      </p:sp>
      <p:graphicFrame>
        <p:nvGraphicFramePr>
          <p:cNvPr id="9" name="Диаграмма 8"/>
          <p:cNvGraphicFramePr/>
          <p:nvPr/>
        </p:nvGraphicFramePr>
        <p:xfrm>
          <a:off x="0" y="1196752"/>
          <a:ext cx="4932040" cy="5112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Скругленный прямоугольник 9"/>
          <p:cNvSpPr/>
          <p:nvPr/>
        </p:nvSpPr>
        <p:spPr>
          <a:xfrm>
            <a:off x="323528" y="2060848"/>
            <a:ext cx="1296144" cy="504056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2015 год</a:t>
            </a: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11" name="Диаграмма 10"/>
          <p:cNvGraphicFramePr/>
          <p:nvPr/>
        </p:nvGraphicFramePr>
        <p:xfrm>
          <a:off x="4426968" y="1196752"/>
          <a:ext cx="4717032" cy="5112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" name="Скругленный прямоугольник 11"/>
          <p:cNvSpPr/>
          <p:nvPr/>
        </p:nvSpPr>
        <p:spPr>
          <a:xfrm>
            <a:off x="4499992" y="2060848"/>
            <a:ext cx="1296144" cy="504056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2016 год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РАСХОДЫ БЮДЖЕТА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78FFA-0BD4-45AA-A1B1-F7511C3C856B}" type="datetime1">
              <a:rPr lang="ru-RU" smtClean="0"/>
              <a:pPr/>
              <a:t>13.10.2014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17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596336" y="836712"/>
            <a:ext cx="1130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(тыс.руб.)</a:t>
            </a:r>
            <a:endParaRPr lang="ru-RU" dirty="0"/>
          </a:p>
        </p:txBody>
      </p:sp>
      <p:graphicFrame>
        <p:nvGraphicFramePr>
          <p:cNvPr id="9" name="Диаграмма 8"/>
          <p:cNvGraphicFramePr/>
          <p:nvPr/>
        </p:nvGraphicFramePr>
        <p:xfrm>
          <a:off x="323528" y="1124744"/>
          <a:ext cx="8568952" cy="52565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ЦЕЛЕВЫЕ ПРОГРАММЫ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78FFA-0BD4-45AA-A1B1-F7511C3C856B}" type="datetime1">
              <a:rPr lang="ru-RU" smtClean="0"/>
              <a:pPr/>
              <a:t>13.10.2014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18</a:t>
            </a:fld>
            <a:endParaRPr lang="ru-RU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51519" y="1340768"/>
          <a:ext cx="8712968" cy="4821369"/>
        </p:xfrm>
        <a:graphic>
          <a:graphicData uri="http://schemas.openxmlformats.org/drawingml/2006/table">
            <a:tbl>
              <a:tblPr/>
              <a:tblGrid>
                <a:gridCol w="3816425"/>
                <a:gridCol w="720080"/>
                <a:gridCol w="792088"/>
                <a:gridCol w="792088"/>
                <a:gridCol w="936104"/>
                <a:gridCol w="864096"/>
                <a:gridCol w="792087"/>
              </a:tblGrid>
              <a:tr h="57606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+mn-lt"/>
                        </a:rPr>
                        <a:t>Наименование программы</a:t>
                      </a:r>
                    </a:p>
                  </a:txBody>
                  <a:tcPr marL="3867" marR="3867" marT="38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latin typeface="+mn-lt"/>
                        </a:rPr>
                        <a:t>Факт 2012г.</a:t>
                      </a:r>
                    </a:p>
                  </a:txBody>
                  <a:tcPr marL="3867" marR="3867" marT="38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latin typeface="+mn-lt"/>
                        </a:rPr>
                        <a:t>План 2013г.</a:t>
                      </a:r>
                    </a:p>
                  </a:txBody>
                  <a:tcPr marL="3867" marR="3867" marT="38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latin typeface="+mn-lt"/>
                        </a:rPr>
                        <a:t>Потребность на 2014г.</a:t>
                      </a:r>
                    </a:p>
                  </a:txBody>
                  <a:tcPr marL="3867" marR="3867" marT="38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latin typeface="+mn-lt"/>
                        </a:rPr>
                        <a:t>Предложения </a:t>
                      </a:r>
                      <a:r>
                        <a:rPr lang="ru-RU" sz="1000" b="0" i="0" u="none" strike="noStrike" dirty="0" smtClean="0">
                          <a:latin typeface="+mn-lt"/>
                        </a:rPr>
                        <a:t>в проект</a:t>
                      </a:r>
                      <a:endParaRPr lang="ru-RU" sz="1000" b="0" i="0" u="none" strike="noStrike" dirty="0">
                        <a:latin typeface="+mn-lt"/>
                      </a:endParaRPr>
                    </a:p>
                  </a:txBody>
                  <a:tcPr marL="3867" marR="3867" marT="38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latin typeface="+mn-lt"/>
                        </a:rPr>
                        <a:t>Потребность на 2015г.</a:t>
                      </a:r>
                    </a:p>
                  </a:txBody>
                  <a:tcPr marL="3867" marR="3867" marT="38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latin typeface="+mn-lt"/>
                        </a:rPr>
                        <a:t>Потребность на 2016г.</a:t>
                      </a:r>
                    </a:p>
                  </a:txBody>
                  <a:tcPr marL="3867" marR="3867" marT="38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latin typeface="+mn-lt"/>
                        </a:rPr>
                        <a:t>«Я помню! Я горжусь</a:t>
                      </a:r>
                      <a:r>
                        <a:rPr lang="ru-RU" sz="1200" b="0" i="0" u="none" strike="noStrike" dirty="0" smtClean="0">
                          <a:latin typeface="+mn-lt"/>
                        </a:rPr>
                        <a:t>!»</a:t>
                      </a:r>
                      <a:endParaRPr lang="ru-RU" sz="1200" b="0" i="0" u="none" strike="noStrike" dirty="0">
                        <a:latin typeface="+mn-lt"/>
                      </a:endParaRPr>
                    </a:p>
                  </a:txBody>
                  <a:tcPr marL="3867" marR="3867" marT="38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latin typeface="+mn-lt"/>
                        </a:rPr>
                        <a:t>16,00</a:t>
                      </a:r>
                    </a:p>
                  </a:txBody>
                  <a:tcPr marL="3867" marR="3867" marT="38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latin typeface="+mn-lt"/>
                        </a:rPr>
                        <a:t>20,00</a:t>
                      </a:r>
                    </a:p>
                  </a:txBody>
                  <a:tcPr marL="3867" marR="3867" marT="38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latin typeface="+mn-lt"/>
                        </a:rPr>
                        <a:t>25,00</a:t>
                      </a:r>
                    </a:p>
                  </a:txBody>
                  <a:tcPr marL="3867" marR="3867" marT="38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latin typeface="+mn-lt"/>
                        </a:rPr>
                        <a:t>25,00</a:t>
                      </a:r>
                    </a:p>
                  </a:txBody>
                  <a:tcPr marL="3867" marR="3867" marT="38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latin typeface="+mn-lt"/>
                        </a:rPr>
                        <a:t>30,00</a:t>
                      </a:r>
                    </a:p>
                  </a:txBody>
                  <a:tcPr marL="3867" marR="3867" marT="38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latin typeface="+mn-lt"/>
                        </a:rPr>
                        <a:t>25,00</a:t>
                      </a:r>
                    </a:p>
                  </a:txBody>
                  <a:tcPr marL="3867" marR="3867" marT="38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latin typeface="+mn-lt"/>
                        </a:rPr>
                        <a:t>"У каждого времени - свой </a:t>
                      </a:r>
                      <a:r>
                        <a:rPr lang="ru-RU" sz="1200" b="0" i="0" u="none" strike="noStrike" dirty="0" smtClean="0">
                          <a:latin typeface="+mn-lt"/>
                        </a:rPr>
                        <a:t>герой»</a:t>
                      </a:r>
                      <a:endParaRPr lang="ru-RU" sz="1200" b="0" i="0" u="none" strike="noStrike" dirty="0">
                        <a:latin typeface="+mn-lt"/>
                      </a:endParaRPr>
                    </a:p>
                  </a:txBody>
                  <a:tcPr marL="3867" marR="3867" marT="38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latin typeface="+mn-lt"/>
                        </a:rPr>
                        <a:t> </a:t>
                      </a:r>
                    </a:p>
                  </a:txBody>
                  <a:tcPr marL="3867" marR="3867" marT="38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latin typeface="+mn-lt"/>
                        </a:rPr>
                        <a:t> </a:t>
                      </a:r>
                    </a:p>
                  </a:txBody>
                  <a:tcPr marL="3867" marR="3867" marT="38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latin typeface="+mn-lt"/>
                        </a:rPr>
                        <a:t> </a:t>
                      </a:r>
                    </a:p>
                  </a:txBody>
                  <a:tcPr marL="3867" marR="3867" marT="38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latin typeface="+mn-lt"/>
                        </a:rPr>
                        <a:t> </a:t>
                      </a:r>
                    </a:p>
                  </a:txBody>
                  <a:tcPr marL="3867" marR="3867" marT="38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latin typeface="+mn-lt"/>
                        </a:rPr>
                        <a:t>20,00</a:t>
                      </a:r>
                    </a:p>
                  </a:txBody>
                  <a:tcPr marL="3867" marR="3867" marT="38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latin typeface="+mn-lt"/>
                        </a:rPr>
                        <a:t> </a:t>
                      </a:r>
                    </a:p>
                  </a:txBody>
                  <a:tcPr marL="3867" marR="3867" marT="38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latin typeface="+mn-lt"/>
                        </a:rPr>
                        <a:t>«Улучшение условий и охраны труда в организациях Зиминского районного муниципального образования </a:t>
                      </a:r>
                      <a:r>
                        <a:rPr lang="ru-RU" sz="1200" b="0" i="0" u="none" strike="noStrike" dirty="0" smtClean="0">
                          <a:latin typeface="+mn-lt"/>
                        </a:rPr>
                        <a:t>»</a:t>
                      </a:r>
                      <a:endParaRPr lang="ru-RU" sz="1200" b="0" i="0" u="none" strike="noStrike" dirty="0">
                        <a:latin typeface="+mn-lt"/>
                      </a:endParaRPr>
                    </a:p>
                  </a:txBody>
                  <a:tcPr marL="3867" marR="3867" marT="38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latin typeface="+mn-lt"/>
                        </a:rPr>
                        <a:t>13,00</a:t>
                      </a:r>
                    </a:p>
                  </a:txBody>
                  <a:tcPr marL="3867" marR="3867" marT="38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latin typeface="+mn-lt"/>
                        </a:rPr>
                        <a:t>13,00</a:t>
                      </a:r>
                    </a:p>
                  </a:txBody>
                  <a:tcPr marL="3867" marR="3867" marT="38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latin typeface="+mn-lt"/>
                        </a:rPr>
                        <a:t>13,00</a:t>
                      </a:r>
                    </a:p>
                  </a:txBody>
                  <a:tcPr marL="3867" marR="3867" marT="38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latin typeface="+mn-lt"/>
                        </a:rPr>
                        <a:t>13,00</a:t>
                      </a:r>
                    </a:p>
                  </a:txBody>
                  <a:tcPr marL="3867" marR="3867" marT="38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latin typeface="+mn-lt"/>
                        </a:rPr>
                        <a:t> </a:t>
                      </a:r>
                    </a:p>
                  </a:txBody>
                  <a:tcPr marL="3867" marR="3867" marT="38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latin typeface="+mn-lt"/>
                        </a:rPr>
                        <a:t> </a:t>
                      </a:r>
                    </a:p>
                  </a:txBody>
                  <a:tcPr marL="3867" marR="3867" marT="38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latin typeface="+mn-lt"/>
                        </a:rPr>
                        <a:t>«Энергосбережение и повышение энергетической эффективности в Зиминском районном образовании </a:t>
                      </a:r>
                      <a:r>
                        <a:rPr lang="ru-RU" sz="1200" b="0" i="0" u="none" strike="noStrike" dirty="0" smtClean="0">
                          <a:latin typeface="+mn-lt"/>
                        </a:rPr>
                        <a:t>»</a:t>
                      </a:r>
                      <a:endParaRPr lang="ru-RU" sz="1200" b="0" i="0" u="none" strike="noStrike" dirty="0">
                        <a:latin typeface="+mn-lt"/>
                      </a:endParaRPr>
                    </a:p>
                  </a:txBody>
                  <a:tcPr marL="3867" marR="3867" marT="38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latin typeface="+mn-lt"/>
                        </a:rPr>
                        <a:t>279,00</a:t>
                      </a:r>
                    </a:p>
                  </a:txBody>
                  <a:tcPr marL="3867" marR="3867" marT="38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latin typeface="+mn-lt"/>
                        </a:rPr>
                        <a:t>158,00</a:t>
                      </a:r>
                    </a:p>
                  </a:txBody>
                  <a:tcPr marL="3867" marR="3867" marT="38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latin typeface="+mn-lt"/>
                        </a:rPr>
                        <a:t>50,00</a:t>
                      </a:r>
                    </a:p>
                  </a:txBody>
                  <a:tcPr marL="3867" marR="3867" marT="38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latin typeface="+mn-lt"/>
                        </a:rPr>
                        <a:t>50,00</a:t>
                      </a:r>
                    </a:p>
                  </a:txBody>
                  <a:tcPr marL="3867" marR="3867" marT="38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latin typeface="+mn-lt"/>
                        </a:rPr>
                        <a:t> </a:t>
                      </a:r>
                    </a:p>
                  </a:txBody>
                  <a:tcPr marL="3867" marR="3867" marT="38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latin typeface="+mn-lt"/>
                        </a:rPr>
                        <a:t> </a:t>
                      </a:r>
                    </a:p>
                  </a:txBody>
                  <a:tcPr marL="3867" marR="3867" marT="38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latin typeface="+mn-lt"/>
                        </a:rPr>
                        <a:t>"Модернизация объектов коммунальной инфраструктуры в Зиминском районном муниципальном </a:t>
                      </a:r>
                      <a:r>
                        <a:rPr lang="ru-RU" sz="1200" b="0" i="0" u="none" strike="noStrike" dirty="0" smtClean="0">
                          <a:latin typeface="+mn-lt"/>
                        </a:rPr>
                        <a:t>образовании"</a:t>
                      </a:r>
                      <a:endParaRPr lang="ru-RU" sz="1200" b="0" i="0" u="none" strike="noStrike" dirty="0">
                        <a:latin typeface="+mn-lt"/>
                      </a:endParaRPr>
                    </a:p>
                  </a:txBody>
                  <a:tcPr marL="3867" marR="3867" marT="38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latin typeface="+mn-lt"/>
                        </a:rPr>
                        <a:t>60,00</a:t>
                      </a:r>
                    </a:p>
                  </a:txBody>
                  <a:tcPr marL="3867" marR="3867" marT="38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latin typeface="+mn-lt"/>
                        </a:rPr>
                        <a:t>345,47</a:t>
                      </a:r>
                    </a:p>
                  </a:txBody>
                  <a:tcPr marL="3867" marR="3867" marT="38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latin typeface="+mn-lt"/>
                        </a:rPr>
                        <a:t>150,00</a:t>
                      </a:r>
                    </a:p>
                  </a:txBody>
                  <a:tcPr marL="3867" marR="3867" marT="38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latin typeface="+mn-lt"/>
                        </a:rPr>
                        <a:t>150,00</a:t>
                      </a:r>
                    </a:p>
                  </a:txBody>
                  <a:tcPr marL="3867" marR="3867" marT="38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latin typeface="+mn-lt"/>
                        </a:rPr>
                        <a:t> </a:t>
                      </a:r>
                    </a:p>
                  </a:txBody>
                  <a:tcPr marL="3867" marR="3867" marT="38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latin typeface="+mn-lt"/>
                        </a:rPr>
                        <a:t> </a:t>
                      </a:r>
                    </a:p>
                  </a:txBody>
                  <a:tcPr marL="3867" marR="3867" marT="38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</a:tr>
              <a:tr h="743637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latin typeface="+mn-lt"/>
                        </a:rPr>
                        <a:t>«Программа по организации мероприятий </a:t>
                      </a:r>
                      <a:r>
                        <a:rPr lang="ru-RU" sz="1200" b="0" i="0" u="none" strike="noStrike" dirty="0" err="1">
                          <a:latin typeface="+mn-lt"/>
                        </a:rPr>
                        <a:t>межпоселенческого</a:t>
                      </a:r>
                      <a:r>
                        <a:rPr lang="ru-RU" sz="1200" b="0" i="0" u="none" strike="noStrike" dirty="0">
                          <a:latin typeface="+mn-lt"/>
                        </a:rPr>
                        <a:t> характера по охране окружающей среды на территории Зиминского района </a:t>
                      </a:r>
                      <a:r>
                        <a:rPr lang="ru-RU" sz="1200" b="0" i="0" u="none" strike="noStrike" dirty="0" smtClean="0">
                          <a:latin typeface="+mn-lt"/>
                        </a:rPr>
                        <a:t>»</a:t>
                      </a:r>
                      <a:endParaRPr lang="ru-RU" sz="1200" b="0" i="0" u="none" strike="noStrike" dirty="0">
                        <a:latin typeface="+mn-lt"/>
                      </a:endParaRPr>
                    </a:p>
                  </a:txBody>
                  <a:tcPr marL="3867" marR="3867" marT="38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latin typeface="+mn-lt"/>
                        </a:rPr>
                        <a:t>30,00</a:t>
                      </a:r>
                    </a:p>
                  </a:txBody>
                  <a:tcPr marL="3867" marR="3867" marT="38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latin typeface="+mn-lt"/>
                        </a:rPr>
                        <a:t>15,00</a:t>
                      </a:r>
                    </a:p>
                  </a:txBody>
                  <a:tcPr marL="3867" marR="3867" marT="38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latin typeface="+mn-lt"/>
                        </a:rPr>
                        <a:t>47,53</a:t>
                      </a:r>
                      <a:endParaRPr lang="ru-RU" sz="1200" b="0" i="0" u="none" strike="noStrike" dirty="0">
                        <a:latin typeface="+mn-lt"/>
                      </a:endParaRPr>
                    </a:p>
                  </a:txBody>
                  <a:tcPr marL="3867" marR="3867" marT="38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latin typeface="+mn-lt"/>
                        </a:rPr>
                        <a:t>47,53</a:t>
                      </a:r>
                    </a:p>
                  </a:txBody>
                  <a:tcPr marL="3867" marR="3867" marT="38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latin typeface="+mn-lt"/>
                        </a:rPr>
                        <a:t> </a:t>
                      </a:r>
                    </a:p>
                  </a:txBody>
                  <a:tcPr marL="3867" marR="3867" marT="38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latin typeface="+mn-lt"/>
                        </a:rPr>
                        <a:t> </a:t>
                      </a:r>
                    </a:p>
                  </a:txBody>
                  <a:tcPr marL="3867" marR="3867" marT="38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</a:tr>
              <a:tr h="83737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latin typeface="+mn-lt"/>
                        </a:rPr>
                        <a:t>«Комплексные меры профилактики социально-негативных явлений (наркомании, алкоголизма, </a:t>
                      </a:r>
                      <a:r>
                        <a:rPr lang="ru-RU" sz="1200" b="0" i="0" u="none" strike="noStrike" dirty="0" err="1">
                          <a:latin typeface="+mn-lt"/>
                        </a:rPr>
                        <a:t>табакокурения</a:t>
                      </a:r>
                      <a:r>
                        <a:rPr lang="ru-RU" sz="1200" b="0" i="0" u="none" strike="noStrike" dirty="0">
                          <a:latin typeface="+mn-lt"/>
                        </a:rPr>
                        <a:t>, токсикомании, экстремизма) среди жителей Зиминского района </a:t>
                      </a:r>
                      <a:r>
                        <a:rPr lang="ru-RU" sz="1200" b="0" i="0" u="none" strike="noStrike" dirty="0" smtClean="0">
                          <a:latin typeface="+mn-lt"/>
                        </a:rPr>
                        <a:t>»</a:t>
                      </a:r>
                      <a:endParaRPr lang="ru-RU" sz="1200" b="0" i="0" u="none" strike="noStrike" dirty="0">
                        <a:latin typeface="+mn-lt"/>
                      </a:endParaRPr>
                    </a:p>
                  </a:txBody>
                  <a:tcPr marL="3867" marR="3867" marT="38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latin typeface="+mn-lt"/>
                        </a:rPr>
                        <a:t>41,00</a:t>
                      </a:r>
                    </a:p>
                  </a:txBody>
                  <a:tcPr marL="3867" marR="3867" marT="38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latin typeface="+mn-lt"/>
                        </a:rPr>
                        <a:t>41,00</a:t>
                      </a:r>
                    </a:p>
                  </a:txBody>
                  <a:tcPr marL="3867" marR="3867" marT="38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latin typeface="+mn-lt"/>
                        </a:rPr>
                        <a:t>117,00</a:t>
                      </a:r>
                    </a:p>
                  </a:txBody>
                  <a:tcPr marL="3867" marR="3867" marT="38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latin typeface="+mn-lt"/>
                        </a:rPr>
                        <a:t>41,00</a:t>
                      </a:r>
                    </a:p>
                  </a:txBody>
                  <a:tcPr marL="3867" marR="3867" marT="38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latin typeface="+mn-lt"/>
                        </a:rPr>
                        <a:t>129,00</a:t>
                      </a:r>
                    </a:p>
                  </a:txBody>
                  <a:tcPr marL="3867" marR="3867" marT="38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latin typeface="+mn-lt"/>
                        </a:rPr>
                        <a:t> </a:t>
                      </a:r>
                    </a:p>
                  </a:txBody>
                  <a:tcPr marL="3867" marR="3867" marT="38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7596336" y="836712"/>
            <a:ext cx="1130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(тыс.руб.)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ЦЕЛЕВЫЕ ПРОГРАММЫ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78FFA-0BD4-45AA-A1B1-F7511C3C856B}" type="datetime1">
              <a:rPr lang="ru-RU" smtClean="0"/>
              <a:pPr/>
              <a:t>13.10.2014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19</a:t>
            </a:fld>
            <a:endParaRPr lang="ru-RU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51519" y="1340768"/>
          <a:ext cx="8712968" cy="4713664"/>
        </p:xfrm>
        <a:graphic>
          <a:graphicData uri="http://schemas.openxmlformats.org/drawingml/2006/table">
            <a:tbl>
              <a:tblPr/>
              <a:tblGrid>
                <a:gridCol w="3816425"/>
                <a:gridCol w="720080"/>
                <a:gridCol w="792088"/>
                <a:gridCol w="792088"/>
                <a:gridCol w="936104"/>
                <a:gridCol w="864096"/>
                <a:gridCol w="792087"/>
              </a:tblGrid>
              <a:tr h="57606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+mn-lt"/>
                        </a:rPr>
                        <a:t>Наименование программы</a:t>
                      </a:r>
                    </a:p>
                  </a:txBody>
                  <a:tcPr marL="3867" marR="3867" marT="38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latin typeface="+mn-lt"/>
                        </a:rPr>
                        <a:t>Факт 2012г.</a:t>
                      </a:r>
                    </a:p>
                  </a:txBody>
                  <a:tcPr marL="3867" marR="3867" marT="38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latin typeface="+mn-lt"/>
                        </a:rPr>
                        <a:t>План 2013г.</a:t>
                      </a:r>
                    </a:p>
                  </a:txBody>
                  <a:tcPr marL="3867" marR="3867" marT="38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latin typeface="+mn-lt"/>
                        </a:rPr>
                        <a:t>Потребность на 2014г.</a:t>
                      </a:r>
                    </a:p>
                  </a:txBody>
                  <a:tcPr marL="3867" marR="3867" marT="38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latin typeface="+mn-lt"/>
                        </a:rPr>
                        <a:t>Предложения </a:t>
                      </a:r>
                      <a:r>
                        <a:rPr lang="ru-RU" sz="1000" b="0" i="0" u="none" strike="noStrike" dirty="0" smtClean="0">
                          <a:latin typeface="+mn-lt"/>
                        </a:rPr>
                        <a:t>в проект</a:t>
                      </a:r>
                      <a:endParaRPr lang="ru-RU" sz="1000" b="0" i="0" u="none" strike="noStrike" dirty="0">
                        <a:latin typeface="+mn-lt"/>
                      </a:endParaRPr>
                    </a:p>
                  </a:txBody>
                  <a:tcPr marL="3867" marR="3867" marT="38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latin typeface="+mn-lt"/>
                        </a:rPr>
                        <a:t>Потребность на 2015г.</a:t>
                      </a:r>
                    </a:p>
                  </a:txBody>
                  <a:tcPr marL="3867" marR="3867" marT="38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latin typeface="+mn-lt"/>
                        </a:rPr>
                        <a:t>Потребность на 2016г.</a:t>
                      </a:r>
                    </a:p>
                  </a:txBody>
                  <a:tcPr marL="3867" marR="3867" marT="38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latin typeface="+mn-lt"/>
                        </a:rPr>
                        <a:t>«Молодежь Зиминского </a:t>
                      </a:r>
                      <a:r>
                        <a:rPr lang="ru-RU" sz="1200" b="0" i="0" u="none" strike="noStrike" dirty="0" smtClean="0">
                          <a:latin typeface="+mn-lt"/>
                        </a:rPr>
                        <a:t>района»</a:t>
                      </a:r>
                      <a:endParaRPr lang="ru-RU" sz="1200" b="0" i="0" u="none" strike="noStrike" dirty="0"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latin typeface="+mn-lt"/>
                        </a:rPr>
                        <a:t>120,00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latin typeface="+mn-lt"/>
                        </a:rPr>
                        <a:t>120,00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latin typeface="+mn-lt"/>
                        </a:rPr>
                        <a:t>510,72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latin typeface="+mn-lt"/>
                        </a:rPr>
                        <a:t>120,00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latin typeface="+mn-lt"/>
                        </a:rPr>
                        <a:t>160,00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latin typeface="+mn-lt"/>
                        </a:rPr>
                        <a:t>160,00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latin typeface="+mn-lt"/>
                        </a:rPr>
                        <a:t>"О мерах по обеспечению медицинскими кадрами муниципального бюджетного учреждения здравоохранения "</a:t>
                      </a:r>
                      <a:r>
                        <a:rPr lang="ru-RU" sz="1200" b="0" i="0" u="none" strike="noStrike" dirty="0" err="1">
                          <a:latin typeface="+mn-lt"/>
                        </a:rPr>
                        <a:t>Зиминская</a:t>
                      </a:r>
                      <a:r>
                        <a:rPr lang="ru-RU" sz="1200" b="0" i="0" u="none" strike="noStrike" dirty="0">
                          <a:latin typeface="+mn-lt"/>
                        </a:rPr>
                        <a:t> районная больница</a:t>
                      </a:r>
                      <a:r>
                        <a:rPr lang="ru-RU" sz="1200" b="0" i="0" u="none" strike="noStrike" dirty="0" smtClean="0">
                          <a:latin typeface="+mn-lt"/>
                        </a:rPr>
                        <a:t>"« </a:t>
                      </a:r>
                      <a:endParaRPr lang="ru-RU" sz="1200" b="0" i="0" u="none" strike="noStrike" dirty="0"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latin typeface="+mn-lt"/>
                        </a:rPr>
                        <a:t>61,00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latin typeface="+mn-lt"/>
                        </a:rPr>
                        <a:t>40,00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latin typeface="+mn-lt"/>
                        </a:rPr>
                        <a:t>50,00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latin typeface="+mn-lt"/>
                        </a:rPr>
                        <a:t>24,00</a:t>
                      </a:r>
                      <a:endParaRPr lang="ru-RU" sz="1200" b="0" i="0" u="none" strike="noStrike" dirty="0"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latin typeface="+mn-lt"/>
                        </a:rPr>
                        <a:t>«Молодым семьям - доступное жилье </a:t>
                      </a:r>
                      <a:r>
                        <a:rPr lang="ru-RU" sz="1200" b="0" i="0" u="none" strike="noStrike" dirty="0" smtClean="0">
                          <a:latin typeface="+mn-lt"/>
                        </a:rPr>
                        <a:t>»</a:t>
                      </a:r>
                      <a:endParaRPr lang="ru-RU" sz="1200" b="0" i="0" u="none" strike="noStrike" dirty="0"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latin typeface="+mn-lt"/>
                        </a:rPr>
                        <a:t>240,00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latin typeface="+mn-lt"/>
                        </a:rPr>
                        <a:t>0,00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latin typeface="+mn-lt"/>
                        </a:rPr>
                        <a:t>120,00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latin typeface="+mn-lt"/>
                        </a:rPr>
                        <a:t>120,00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latin typeface="+mn-lt"/>
                        </a:rPr>
                        <a:t>"Социальная поддержка отдельных категорий граждан Зиминского </a:t>
                      </a:r>
                      <a:r>
                        <a:rPr lang="ru-RU" sz="1200" b="0" i="0" u="none" strike="noStrike" dirty="0" smtClean="0">
                          <a:latin typeface="+mn-lt"/>
                        </a:rPr>
                        <a:t>района"</a:t>
                      </a:r>
                      <a:endParaRPr lang="ru-RU" sz="1200" b="0" i="0" u="none" strike="noStrike" dirty="0"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latin typeface="+mn-lt"/>
                        </a:rPr>
                        <a:t>130,00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latin typeface="+mn-lt"/>
                        </a:rPr>
                        <a:t>50,00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latin typeface="+mn-lt"/>
                        </a:rPr>
                        <a:t>200,00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latin typeface="+mn-lt"/>
                        </a:rPr>
                        <a:t>50,00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</a:tr>
              <a:tr h="524683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latin typeface="+mn-lt"/>
                        </a:rPr>
                        <a:t>«Развитие физической культуры и спорта в Зиминском </a:t>
                      </a:r>
                      <a:r>
                        <a:rPr lang="ru-RU" sz="1200" b="0" i="0" u="none" strike="noStrike" dirty="0" smtClean="0">
                          <a:latin typeface="+mn-lt"/>
                        </a:rPr>
                        <a:t>районе»</a:t>
                      </a:r>
                      <a:endParaRPr lang="ru-RU" sz="1200" b="0" i="0" u="none" strike="noStrike" dirty="0"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latin typeface="+mn-lt"/>
                        </a:rPr>
                        <a:t>469,00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latin typeface="+mn-lt"/>
                        </a:rPr>
                        <a:t>300,00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latin typeface="+mn-lt"/>
                        </a:rPr>
                        <a:t>900,00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latin typeface="+mn-lt"/>
                        </a:rPr>
                        <a:t>300,00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latin typeface="+mn-lt"/>
                        </a:rPr>
                        <a:t>1 000,00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</a:tr>
              <a:tr h="524683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latin typeface="+mn-lt"/>
                        </a:rPr>
                        <a:t>Профилактика правонарушений в Зиминском районном муниципальном </a:t>
                      </a:r>
                      <a:r>
                        <a:rPr lang="ru-RU" sz="1200" b="0" i="0" u="none" strike="noStrike" dirty="0" smtClean="0">
                          <a:latin typeface="+mn-lt"/>
                        </a:rPr>
                        <a:t>образовании</a:t>
                      </a:r>
                      <a:endParaRPr lang="ru-RU" sz="1200" b="0" i="0" u="none" strike="noStrike" dirty="0"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latin typeface="+mn-lt"/>
                        </a:rPr>
                        <a:t>12,00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latin typeface="+mn-lt"/>
                        </a:rPr>
                        <a:t>15,00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latin typeface="+mn-lt"/>
                        </a:rPr>
                        <a:t>28,00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latin typeface="+mn-lt"/>
                        </a:rPr>
                        <a:t>20,00</a:t>
                      </a:r>
                      <a:endParaRPr lang="ru-RU" sz="1200" b="0" i="0" u="none" strike="noStrike" dirty="0"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</a:tr>
              <a:tr h="524683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latin typeface="+mn-lt"/>
                        </a:rPr>
                        <a:t>"Инвентаризация и регистрация прав на объекты муниципальной собственности </a:t>
                      </a:r>
                      <a:r>
                        <a:rPr lang="ru-RU" sz="1200" b="0" i="0" u="none" strike="noStrike" dirty="0" err="1" smtClean="0">
                          <a:latin typeface="+mn-lt"/>
                        </a:rPr>
                        <a:t>Зиминского</a:t>
                      </a:r>
                      <a:r>
                        <a:rPr lang="ru-RU" sz="1200" b="0" i="0" u="none" strike="noStrike" dirty="0" smtClean="0">
                          <a:latin typeface="+mn-lt"/>
                        </a:rPr>
                        <a:t> районного муниципального образования"</a:t>
                      </a:r>
                      <a:endParaRPr lang="ru-RU" sz="1200" b="0" i="0" u="none" strike="noStrike" dirty="0"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latin typeface="+mn-lt"/>
                        </a:rPr>
                        <a:t>150,00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latin typeface="+mn-lt"/>
                        </a:rPr>
                        <a:t>834,00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latin typeface="+mn-lt"/>
                        </a:rPr>
                        <a:t>100,00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</a:tr>
              <a:tr h="588507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latin typeface="+mn-lt"/>
                        </a:rPr>
                        <a:t>Развитие субъектов малого  и среднего </a:t>
                      </a:r>
                      <a:r>
                        <a:rPr lang="ru-RU" sz="1200" b="0" i="0" u="none" strike="noStrike" dirty="0" smtClean="0">
                          <a:latin typeface="+mn-lt"/>
                        </a:rPr>
                        <a:t>предпринимательства</a:t>
                      </a:r>
                      <a:endParaRPr lang="ru-RU" sz="1200" b="0" i="0" u="none" strike="noStrike" dirty="0"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latin typeface="+mn-lt"/>
                        </a:rPr>
                        <a:t>50,00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latin typeface="+mn-lt"/>
                        </a:rPr>
                        <a:t>35,00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latin typeface="+mn-lt"/>
                        </a:rPr>
                        <a:t>720,00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latin typeface="+mn-lt"/>
                        </a:rPr>
                        <a:t>35,00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latin typeface="+mn-lt"/>
                        </a:rPr>
                        <a:t>805,00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latin typeface="+mn-lt"/>
                        </a:rPr>
                        <a:t>«Профилактика </a:t>
                      </a:r>
                      <a:r>
                        <a:rPr lang="ru-RU" sz="1200" b="0" i="0" u="none" strike="noStrike" dirty="0">
                          <a:latin typeface="+mn-lt"/>
                        </a:rPr>
                        <a:t>заболеваний и формирование ЗОЖ на территории </a:t>
                      </a:r>
                      <a:r>
                        <a:rPr lang="ru-RU" sz="1200" b="0" i="0" u="none" strike="noStrike" dirty="0" err="1">
                          <a:latin typeface="+mn-lt"/>
                        </a:rPr>
                        <a:t>Зиминского</a:t>
                      </a:r>
                      <a:r>
                        <a:rPr lang="ru-RU" sz="1200" b="0" i="0" u="none" strike="noStrike" dirty="0">
                          <a:latin typeface="+mn-lt"/>
                        </a:rPr>
                        <a:t> </a:t>
                      </a:r>
                      <a:r>
                        <a:rPr lang="ru-RU" sz="1200" b="0" i="0" u="none" strike="noStrike" dirty="0" smtClean="0">
                          <a:latin typeface="+mn-lt"/>
                        </a:rPr>
                        <a:t>района»</a:t>
                      </a:r>
                      <a:endParaRPr lang="ru-RU" sz="1200" b="0" i="0" u="none" strike="noStrike" dirty="0"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latin typeface="+mn-lt"/>
                        </a:rPr>
                        <a:t>70,00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latin typeface="+mn-lt"/>
                        </a:rPr>
                        <a:t>506,00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latin typeface="+mn-lt"/>
                        </a:rPr>
                        <a:t>100,00</a:t>
                      </a:r>
                      <a:endParaRPr lang="ru-RU" sz="1200" b="0" i="0" u="none" strike="noStrike" dirty="0"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7596336" y="836712"/>
            <a:ext cx="1130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(тыс.руб.)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Нормативно – правовая база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219200"/>
            <a:ext cx="8686800" cy="4937760"/>
          </a:xfrm>
        </p:spPr>
        <p:txBody>
          <a:bodyPr>
            <a:noAutofit/>
          </a:bodyPr>
          <a:lstStyle/>
          <a:p>
            <a:r>
              <a:rPr lang="ru-RU" sz="1600" dirty="0" smtClean="0"/>
              <a:t>Бюджетный кодекс Российской Федерации</a:t>
            </a:r>
          </a:p>
          <a:p>
            <a:r>
              <a:rPr lang="ru-RU" sz="1600" dirty="0" smtClean="0"/>
              <a:t>Бюджетное послание Президента РФ о бюджетной политике в 2014 – 2016 годах</a:t>
            </a:r>
          </a:p>
          <a:p>
            <a:r>
              <a:rPr lang="ru-RU" sz="1600" dirty="0" smtClean="0"/>
              <a:t>Федеральный закон от 06.10.2003 г. № 131-ФЗ «Об общих принципах организации местного самоуправления в РФ»</a:t>
            </a:r>
          </a:p>
          <a:p>
            <a:r>
              <a:rPr lang="ru-RU" sz="1600" dirty="0" smtClean="0"/>
              <a:t>Федеральный закон от 8 мая 2010 г. № 83-ФЗ «О внесении изменений в отдельные законодательные акты Российской Федерации в связи с совершенствованием правового положения государственных (муниципальных) учреждений»</a:t>
            </a:r>
          </a:p>
          <a:p>
            <a:r>
              <a:rPr lang="ru-RU" sz="1600" dirty="0" smtClean="0"/>
              <a:t>Приказ Министерства финансов РФ от 01.07.2013 г. № 65н «Об утверждении Указаний о порядке применения бюджетной классификации РФ»</a:t>
            </a:r>
          </a:p>
          <a:p>
            <a:r>
              <a:rPr lang="ru-RU" sz="1600" dirty="0" smtClean="0"/>
              <a:t>Закон Иркутской области от 22.10.2013 г.  № 74-ОЗ «О межбюджетных трансфертах и нормативах отчислений в местные бюджеты»</a:t>
            </a:r>
          </a:p>
          <a:p>
            <a:r>
              <a:rPr lang="ru-RU" sz="1600" dirty="0" smtClean="0"/>
              <a:t> Устав Зиминского районного муниципального образования</a:t>
            </a:r>
          </a:p>
          <a:p>
            <a:r>
              <a:rPr lang="ru-RU" sz="1600" dirty="0" smtClean="0"/>
              <a:t>Положение о бюджетном процессе в Зиминском районном муниципальном образовании</a:t>
            </a:r>
          </a:p>
          <a:p>
            <a:r>
              <a:rPr lang="ru-RU" sz="1600" dirty="0" smtClean="0"/>
              <a:t>Основные направления бюджетной и налоговой политики Зиминского районного муниципального образования на 2014 – 2016 годы</a:t>
            </a:r>
          </a:p>
          <a:p>
            <a:r>
              <a:rPr lang="ru-RU" sz="1600" dirty="0" smtClean="0"/>
              <a:t>Прогноз социально-экономического развития Зиминского районного муниципального образования на 2013-2015 г.г.</a:t>
            </a:r>
            <a:endParaRPr lang="ru-RU" sz="1600" dirty="0" smtClean="0">
              <a:solidFill>
                <a:srgbClr val="FF0000"/>
              </a:solidFill>
            </a:endParaRPr>
          </a:p>
          <a:p>
            <a:endParaRPr lang="ru-RU" sz="1600" dirty="0" smtClean="0"/>
          </a:p>
          <a:p>
            <a:endParaRPr lang="ru-RU" sz="1600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78FFA-0BD4-45AA-A1B1-F7511C3C856B}" type="datetime1">
              <a:rPr lang="ru-RU" smtClean="0"/>
              <a:pPr/>
              <a:t>13.10.2014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ЦЕЛЕВЫЕ ПРОГРАММЫ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78FFA-0BD4-45AA-A1B1-F7511C3C856B}" type="datetime1">
              <a:rPr lang="ru-RU" smtClean="0"/>
              <a:pPr/>
              <a:t>13.10.2014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20</a:t>
            </a:fld>
            <a:endParaRPr lang="ru-RU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51519" y="1340768"/>
          <a:ext cx="8712968" cy="4698345"/>
        </p:xfrm>
        <a:graphic>
          <a:graphicData uri="http://schemas.openxmlformats.org/drawingml/2006/table">
            <a:tbl>
              <a:tblPr/>
              <a:tblGrid>
                <a:gridCol w="3816425"/>
                <a:gridCol w="720080"/>
                <a:gridCol w="792088"/>
                <a:gridCol w="792088"/>
                <a:gridCol w="936104"/>
                <a:gridCol w="864096"/>
                <a:gridCol w="792087"/>
              </a:tblGrid>
              <a:tr h="57606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+mn-lt"/>
                        </a:rPr>
                        <a:t>Наименование программы</a:t>
                      </a:r>
                    </a:p>
                  </a:txBody>
                  <a:tcPr marL="3867" marR="3867" marT="38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latin typeface="+mn-lt"/>
                        </a:rPr>
                        <a:t>Факт 2012г.</a:t>
                      </a:r>
                    </a:p>
                  </a:txBody>
                  <a:tcPr marL="3867" marR="3867" marT="38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latin typeface="+mn-lt"/>
                        </a:rPr>
                        <a:t>План 2013г.</a:t>
                      </a:r>
                    </a:p>
                  </a:txBody>
                  <a:tcPr marL="3867" marR="3867" marT="38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latin typeface="+mn-lt"/>
                        </a:rPr>
                        <a:t>Потребность на 2014г.</a:t>
                      </a:r>
                    </a:p>
                  </a:txBody>
                  <a:tcPr marL="3867" marR="3867" marT="38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latin typeface="+mn-lt"/>
                        </a:rPr>
                        <a:t>Предложения </a:t>
                      </a:r>
                      <a:r>
                        <a:rPr lang="ru-RU" sz="1000" b="0" i="0" u="none" strike="noStrike" dirty="0" smtClean="0">
                          <a:latin typeface="+mn-lt"/>
                        </a:rPr>
                        <a:t>в проект</a:t>
                      </a:r>
                      <a:endParaRPr lang="ru-RU" sz="1000" b="0" i="0" u="none" strike="noStrike" dirty="0">
                        <a:latin typeface="+mn-lt"/>
                      </a:endParaRPr>
                    </a:p>
                  </a:txBody>
                  <a:tcPr marL="3867" marR="3867" marT="38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latin typeface="+mn-lt"/>
                        </a:rPr>
                        <a:t>Потребность на 2015г.</a:t>
                      </a:r>
                    </a:p>
                  </a:txBody>
                  <a:tcPr marL="3867" marR="3867" marT="38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latin typeface="+mn-lt"/>
                        </a:rPr>
                        <a:t>Потребность на 2016г.</a:t>
                      </a:r>
                    </a:p>
                  </a:txBody>
                  <a:tcPr marL="3867" marR="3867" marT="38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latin typeface="+mn-lt"/>
                        </a:rPr>
                        <a:t>"Развитие дошкольного образования в Зиминском </a:t>
                      </a:r>
                      <a:r>
                        <a:rPr lang="ru-RU" sz="1200" b="0" i="0" u="none" strike="noStrike" dirty="0" smtClean="0">
                          <a:latin typeface="+mn-lt"/>
                        </a:rPr>
                        <a:t>районе"</a:t>
                      </a:r>
                      <a:endParaRPr lang="ru-RU" sz="1200" b="0" i="0" u="none" strike="noStrike" dirty="0"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latin typeface="+mn-lt"/>
                        </a:rPr>
                        <a:t>980,00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latin typeface="+mn-lt"/>
                        </a:rPr>
                        <a:t>1 566,95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latin typeface="+mn-lt"/>
                        </a:rPr>
                        <a:t>5 778,00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latin typeface="+mn-lt"/>
                        </a:rPr>
                        <a:t>200,00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latin typeface="+mn-lt"/>
                        </a:rPr>
                        <a:t>5 808,00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latin typeface="+mn-lt"/>
                        </a:rPr>
                        <a:t>6 000,00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latin typeface="+mn-lt"/>
                        </a:rPr>
                        <a:t>«Пожарная безопасность образовательных учреждений Зиминского </a:t>
                      </a:r>
                      <a:r>
                        <a:rPr lang="ru-RU" sz="1200" b="0" i="0" u="none" strike="noStrike" dirty="0" smtClean="0">
                          <a:latin typeface="+mn-lt"/>
                        </a:rPr>
                        <a:t>района»</a:t>
                      </a:r>
                      <a:endParaRPr lang="ru-RU" sz="1200" b="0" i="0" u="none" strike="noStrike" dirty="0"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latin typeface="+mn-lt"/>
                        </a:rPr>
                        <a:t>250,00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latin typeface="+mn-lt"/>
                        </a:rPr>
                        <a:t>150,00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latin typeface="+mn-lt"/>
                        </a:rPr>
                        <a:t>300,00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latin typeface="+mn-lt"/>
                        </a:rPr>
                        <a:t>100,00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latin typeface="+mn-lt"/>
                        </a:rPr>
                        <a:t>600,00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latin typeface="+mn-lt"/>
                        </a:rPr>
                        <a:t>600,00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latin typeface="+mn-lt"/>
                        </a:rPr>
                        <a:t>"Обеспечение возрастной школьной мебелью учащихся общеобразовательных учреждений Зиминского </a:t>
                      </a:r>
                      <a:r>
                        <a:rPr lang="ru-RU" sz="1200" b="0" i="0" u="none" strike="noStrike" dirty="0" smtClean="0">
                          <a:latin typeface="+mn-lt"/>
                        </a:rPr>
                        <a:t>района"</a:t>
                      </a:r>
                      <a:endParaRPr lang="ru-RU" sz="1200" b="0" i="0" u="none" strike="noStrike" dirty="0"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latin typeface="+mn-lt"/>
                        </a:rPr>
                        <a:t>150,00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latin typeface="+mn-lt"/>
                        </a:rPr>
                        <a:t>523,38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latin typeface="+mn-lt"/>
                        </a:rPr>
                        <a:t>50,00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latin typeface="+mn-lt"/>
                        </a:rPr>
                        <a:t>237,90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latin typeface="+mn-lt"/>
                        </a:rPr>
                        <a:t>600,00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latin typeface="+mn-lt"/>
                        </a:rPr>
                        <a:t>«Летний отдых, оздоровление и занятость детей </a:t>
                      </a:r>
                      <a:r>
                        <a:rPr lang="ru-RU" sz="1200" b="0" i="0" u="none" strike="noStrike" dirty="0" smtClean="0">
                          <a:latin typeface="+mn-lt"/>
                        </a:rPr>
                        <a:t>»</a:t>
                      </a:r>
                      <a:endParaRPr lang="ru-RU" sz="1200" b="0" i="0" u="none" strike="noStrike" dirty="0"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latin typeface="+mn-lt"/>
                        </a:rPr>
                        <a:t>331,00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latin typeface="+mn-lt"/>
                        </a:rPr>
                        <a:t>683,98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latin typeface="+mn-lt"/>
                        </a:rPr>
                        <a:t>800,00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latin typeface="+mn-lt"/>
                        </a:rPr>
                        <a:t>300,00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latin typeface="+mn-lt"/>
                        </a:rPr>
                        <a:t>900,00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latin typeface="+mn-lt"/>
                        </a:rPr>
                        <a:t>900,00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</a:tr>
              <a:tr h="362694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latin typeface="+mn-lt"/>
                        </a:rPr>
                        <a:t>«Одаренные дети </a:t>
                      </a:r>
                      <a:r>
                        <a:rPr lang="ru-RU" sz="1200" b="0" i="0" u="none" strike="noStrike" dirty="0" smtClean="0">
                          <a:latin typeface="+mn-lt"/>
                        </a:rPr>
                        <a:t>»</a:t>
                      </a:r>
                      <a:endParaRPr lang="ru-RU" sz="1200" b="0" i="0" u="none" strike="noStrike" dirty="0"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latin typeface="+mn-lt"/>
                        </a:rPr>
                        <a:t>80,00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latin typeface="+mn-lt"/>
                        </a:rPr>
                        <a:t>80,00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latin typeface="+mn-lt"/>
                        </a:rPr>
                        <a:t>181,50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latin typeface="+mn-lt"/>
                        </a:rPr>
                        <a:t>80,00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latin typeface="+mn-lt"/>
                        </a:rPr>
                        <a:t>160,00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latin typeface="+mn-lt"/>
                        </a:rPr>
                        <a:t>160,00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</a:tr>
              <a:tr h="524683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latin typeface="+mn-lt"/>
                        </a:rPr>
                        <a:t>«Выборочный капитальный и текущий ремонт зданий и сооружений общеобразовательных учреждений Зиминского района </a:t>
                      </a:r>
                      <a:r>
                        <a:rPr lang="ru-RU" sz="1200" b="0" i="0" u="none" strike="noStrike" dirty="0" smtClean="0">
                          <a:latin typeface="+mn-lt"/>
                        </a:rPr>
                        <a:t>»</a:t>
                      </a:r>
                      <a:endParaRPr lang="ru-RU" sz="1200" b="0" i="0" u="none" strike="noStrike" dirty="0"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latin typeface="+mn-lt"/>
                        </a:rPr>
                        <a:t>4 275,00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latin typeface="+mn-lt"/>
                        </a:rPr>
                        <a:t>1 521,67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latin typeface="+mn-lt"/>
                        </a:rPr>
                        <a:t>900,00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latin typeface="+mn-lt"/>
                        </a:rPr>
                        <a:t>200,00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latin typeface="+mn-lt"/>
                        </a:rPr>
                        <a:t>900,00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latin typeface="+mn-lt"/>
                        </a:rPr>
                        <a:t>1 500,00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</a:tr>
              <a:tr h="524683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latin typeface="+mn-lt"/>
                        </a:rPr>
                        <a:t>«Программа развития образования в Зиминском </a:t>
                      </a:r>
                      <a:r>
                        <a:rPr lang="ru-RU" sz="1200" b="0" i="0" u="none" strike="noStrike" dirty="0" smtClean="0">
                          <a:latin typeface="+mn-lt"/>
                        </a:rPr>
                        <a:t>районе»</a:t>
                      </a:r>
                      <a:endParaRPr lang="ru-RU" sz="1200" b="0" i="0" u="none" strike="noStrike" dirty="0"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latin typeface="+mn-lt"/>
                        </a:rPr>
                        <a:t>10,00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latin typeface="+mn-lt"/>
                        </a:rPr>
                        <a:t>15,00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ru-RU" sz="1200" b="0" i="0" u="none" strike="noStrike" dirty="0"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latin typeface="+mn-lt"/>
                        </a:rPr>
                        <a:t>100,00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latin typeface="+mn-lt"/>
                        </a:rPr>
                        <a:t>100,00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</a:tr>
              <a:tr h="588507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latin typeface="+mn-lt"/>
                        </a:rPr>
                        <a:t>«Привлечение молодых специалистов для работы в учреждениях образования Зиминского района </a:t>
                      </a:r>
                      <a:r>
                        <a:rPr lang="ru-RU" sz="1200" b="0" i="0" u="none" strike="noStrike" dirty="0" smtClean="0">
                          <a:latin typeface="+mn-lt"/>
                        </a:rPr>
                        <a:t>»</a:t>
                      </a:r>
                      <a:endParaRPr lang="ru-RU" sz="1200" b="0" i="0" u="none" strike="noStrike" dirty="0"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latin typeface="+mn-lt"/>
                        </a:rPr>
                        <a:t>10,00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latin typeface="+mn-lt"/>
                        </a:rPr>
                        <a:t>10,00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latin typeface="+mn-lt"/>
                        </a:rPr>
                        <a:t>250,00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latin typeface="+mn-lt"/>
                        </a:rPr>
                        <a:t>10,00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latin typeface="+mn-lt"/>
                        </a:rPr>
                        <a:t>250,00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latin typeface="+mn-lt"/>
                        </a:rPr>
                        <a:t>250,00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latin typeface="+mn-lt"/>
                        </a:rPr>
                        <a:t>«Методическое сопровождение развития педагогического потенциала Зиминского района </a:t>
                      </a:r>
                      <a:r>
                        <a:rPr lang="ru-RU" sz="1200" b="0" i="0" u="none" strike="noStrike" dirty="0" smtClean="0">
                          <a:latin typeface="+mn-lt"/>
                        </a:rPr>
                        <a:t>»</a:t>
                      </a:r>
                      <a:endParaRPr lang="ru-RU" sz="1200" b="0" i="0" u="none" strike="noStrike" dirty="0"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latin typeface="+mn-lt"/>
                        </a:rPr>
                        <a:t>10,00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latin typeface="+mn-lt"/>
                        </a:rPr>
                        <a:t>30,00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latin typeface="+mn-lt"/>
                        </a:rPr>
                        <a:t>246,00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latin typeface="+mn-lt"/>
                        </a:rPr>
                        <a:t>30,00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7596336" y="836712"/>
            <a:ext cx="1130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(тыс.руб.)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ЦЕЛЕВЫЕ ПРОГРАММЫ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78FFA-0BD4-45AA-A1B1-F7511C3C856B}" type="datetime1">
              <a:rPr lang="ru-RU" smtClean="0"/>
              <a:pPr/>
              <a:t>13.10.2014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21</a:t>
            </a:fld>
            <a:endParaRPr lang="ru-RU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51519" y="1340768"/>
          <a:ext cx="8712968" cy="3998963"/>
        </p:xfrm>
        <a:graphic>
          <a:graphicData uri="http://schemas.openxmlformats.org/drawingml/2006/table">
            <a:tbl>
              <a:tblPr/>
              <a:tblGrid>
                <a:gridCol w="3816425"/>
                <a:gridCol w="720080"/>
                <a:gridCol w="792088"/>
                <a:gridCol w="792088"/>
                <a:gridCol w="936104"/>
                <a:gridCol w="864096"/>
                <a:gridCol w="792087"/>
              </a:tblGrid>
              <a:tr h="57606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+mn-lt"/>
                        </a:rPr>
                        <a:t>Наименование программы</a:t>
                      </a:r>
                    </a:p>
                  </a:txBody>
                  <a:tcPr marL="3867" marR="3867" marT="38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latin typeface="+mn-lt"/>
                        </a:rPr>
                        <a:t>Факт 2012г.</a:t>
                      </a:r>
                    </a:p>
                  </a:txBody>
                  <a:tcPr marL="3867" marR="3867" marT="38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latin typeface="+mn-lt"/>
                        </a:rPr>
                        <a:t>План 2013г.</a:t>
                      </a:r>
                    </a:p>
                  </a:txBody>
                  <a:tcPr marL="3867" marR="3867" marT="38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latin typeface="+mn-lt"/>
                        </a:rPr>
                        <a:t>Потребность на 2014г.</a:t>
                      </a:r>
                    </a:p>
                  </a:txBody>
                  <a:tcPr marL="3867" marR="3867" marT="38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latin typeface="+mn-lt"/>
                        </a:rPr>
                        <a:t>Предложения </a:t>
                      </a:r>
                      <a:r>
                        <a:rPr lang="ru-RU" sz="1000" b="0" i="0" u="none" strike="noStrike" dirty="0" smtClean="0">
                          <a:latin typeface="+mn-lt"/>
                        </a:rPr>
                        <a:t>в проект</a:t>
                      </a:r>
                      <a:endParaRPr lang="ru-RU" sz="1000" b="0" i="0" u="none" strike="noStrike" dirty="0">
                        <a:latin typeface="+mn-lt"/>
                      </a:endParaRPr>
                    </a:p>
                  </a:txBody>
                  <a:tcPr marL="3867" marR="3867" marT="38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latin typeface="+mn-lt"/>
                        </a:rPr>
                        <a:t>Потребность на 2015г.</a:t>
                      </a:r>
                    </a:p>
                  </a:txBody>
                  <a:tcPr marL="3867" marR="3867" marT="38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latin typeface="+mn-lt"/>
                        </a:rPr>
                        <a:t>Потребность на 2016г.</a:t>
                      </a:r>
                    </a:p>
                  </a:txBody>
                  <a:tcPr marL="3867" marR="3867" marT="38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latin typeface="+mn-lt"/>
                        </a:rPr>
                        <a:t>Повышение безопасности дорожного движения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latin typeface="+mn-lt"/>
                        </a:rPr>
                        <a:t>60,00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latin typeface="+mn-lt"/>
                        </a:rPr>
                        <a:t>195,87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latin typeface="+mn-lt"/>
                        </a:rPr>
                        <a:t>605,41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latin typeface="+mn-lt"/>
                        </a:rPr>
                        <a:t>50,00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latin typeface="+mn-lt"/>
                        </a:rPr>
                        <a:t>505,41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latin typeface="+mn-lt"/>
                        </a:rPr>
                        <a:t>«Модернизация технологического оборудования школьных столовых общеобразовательных учреждений Зиминского района </a:t>
                      </a:r>
                      <a:r>
                        <a:rPr lang="ru-RU" sz="1200" b="0" i="0" u="none" strike="noStrike" dirty="0" smtClean="0">
                          <a:latin typeface="+mn-lt"/>
                        </a:rPr>
                        <a:t>»</a:t>
                      </a:r>
                      <a:endParaRPr lang="ru-RU" sz="1200" b="0" i="0" u="none" strike="noStrike" dirty="0"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latin typeface="+mn-lt"/>
                        </a:rPr>
                        <a:t>0,00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latin typeface="+mn-lt"/>
                        </a:rPr>
                        <a:t>0,00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latin typeface="+mn-lt"/>
                        </a:rPr>
                        <a:t>912,30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latin typeface="+mn-lt"/>
                        </a:rPr>
                        <a:t>50,00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latin typeface="+mn-lt"/>
                        </a:rPr>
                        <a:t>600,00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latin typeface="+mn-lt"/>
                        </a:rPr>
                        <a:t>600,00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latin typeface="+mn-lt"/>
                        </a:rPr>
                        <a:t>«Антитеррористическая защищенность образовательных учреждений Зиминского района </a:t>
                      </a:r>
                      <a:r>
                        <a:rPr lang="ru-RU" sz="1200" b="0" i="0" u="none" strike="noStrike" dirty="0" smtClean="0">
                          <a:latin typeface="+mn-lt"/>
                        </a:rPr>
                        <a:t>»</a:t>
                      </a:r>
                      <a:endParaRPr lang="ru-RU" sz="1200" b="0" i="0" u="none" strike="noStrike" dirty="0"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latin typeface="+mn-lt"/>
                        </a:rPr>
                        <a:t>100,00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latin typeface="+mn-lt"/>
                        </a:rPr>
                        <a:t>480,00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latin typeface="+mn-lt"/>
                        </a:rPr>
                        <a:t>50,00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</a:tr>
              <a:tr h="494936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latin typeface="+mn-lt"/>
                        </a:rPr>
                        <a:t>«</a:t>
                      </a:r>
                      <a:r>
                        <a:rPr lang="ru-RU" sz="1200" b="0" i="0" u="none" strike="noStrike" dirty="0" err="1" smtClean="0">
                          <a:latin typeface="+mn-lt"/>
                        </a:rPr>
                        <a:t>Зиминский</a:t>
                      </a:r>
                      <a:r>
                        <a:rPr lang="ru-RU" sz="1200" b="0" i="0" u="none" strike="noStrike" dirty="0" smtClean="0">
                          <a:latin typeface="+mn-lt"/>
                        </a:rPr>
                        <a:t> район - книжная параллель» на 2013 – 2014 годы</a:t>
                      </a:r>
                      <a:endParaRPr lang="ru-RU" sz="1200" b="0" i="0" u="none" strike="noStrike" dirty="0"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latin typeface="+mn-lt"/>
                        </a:rPr>
                        <a:t>0,00</a:t>
                      </a:r>
                      <a:endParaRPr lang="ru-RU" sz="1200" b="0" i="0" u="none" strike="noStrike" dirty="0"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latin typeface="+mn-lt"/>
                        </a:rPr>
                        <a:t>10.00</a:t>
                      </a:r>
                      <a:endParaRPr lang="ru-RU" sz="1200" b="0" i="0" u="none" strike="noStrike" dirty="0"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latin typeface="+mn-lt"/>
                        </a:rPr>
                        <a:t>10,00</a:t>
                      </a:r>
                      <a:endParaRPr lang="ru-RU" sz="1200" b="0" i="0" u="none" strike="noStrike" dirty="0"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latin typeface="+mn-lt"/>
                        </a:rPr>
                        <a:t>10,00</a:t>
                      </a:r>
                      <a:endParaRPr lang="ru-RU" sz="1200" b="0" i="0" u="none" strike="noStrike" dirty="0"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ru-RU" sz="1200" b="0" i="0" u="none" strike="noStrike" dirty="0"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ru-RU" sz="1200" b="0" i="0" u="none" strike="noStrike" dirty="0"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</a:tr>
              <a:tr h="494936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latin typeface="+mn-lt"/>
                        </a:rPr>
                        <a:t>"Доступная среда для инвалидов и других </a:t>
                      </a:r>
                      <a:r>
                        <a:rPr lang="ru-RU" sz="1200" b="0" i="0" u="none" strike="noStrike" dirty="0" err="1" smtClean="0">
                          <a:latin typeface="+mn-lt"/>
                        </a:rPr>
                        <a:t>маломобильных</a:t>
                      </a:r>
                      <a:r>
                        <a:rPr lang="ru-RU" sz="1200" b="0" i="0" u="none" strike="noStrike" dirty="0" smtClean="0">
                          <a:latin typeface="+mn-lt"/>
                        </a:rPr>
                        <a:t> групп населения в </a:t>
                      </a:r>
                      <a:r>
                        <a:rPr lang="ru-RU" sz="1200" b="0" i="0" u="none" strike="noStrike" dirty="0" err="1" smtClean="0">
                          <a:latin typeface="+mn-lt"/>
                        </a:rPr>
                        <a:t>Зиминском</a:t>
                      </a:r>
                      <a:r>
                        <a:rPr lang="ru-RU" sz="1200" b="0" i="0" u="none" strike="noStrike" dirty="0" smtClean="0">
                          <a:latin typeface="+mn-lt"/>
                        </a:rPr>
                        <a:t> районе на 2014-2015 годы"</a:t>
                      </a:r>
                      <a:endParaRPr lang="ru-RU" sz="1200" b="0" i="0" u="none" strike="noStrike" dirty="0"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200" b="0" i="0" u="none" strike="noStrike" dirty="0"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200" b="0" i="0" u="none" strike="noStrike" dirty="0"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latin typeface="+mn-lt"/>
                        </a:rPr>
                        <a:t>35,00</a:t>
                      </a:r>
                      <a:endParaRPr lang="ru-RU" sz="1200" b="0" i="0" u="none" strike="noStrike" dirty="0"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latin typeface="+mn-lt"/>
                        </a:rPr>
                        <a:t>0,00</a:t>
                      </a:r>
                      <a:endParaRPr lang="ru-RU" sz="1200" b="0" i="0" u="none" strike="noStrike" dirty="0"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latin typeface="+mn-lt"/>
                        </a:rPr>
                        <a:t>0,00</a:t>
                      </a:r>
                      <a:endParaRPr lang="ru-RU" sz="1200" b="0" i="0" u="none" strike="noStrike" dirty="0"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ru-RU" sz="1200" b="0" i="0" u="none" strike="noStrike" dirty="0"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</a:tr>
              <a:tr h="494936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latin typeface="+mn-lt"/>
                        </a:rPr>
                        <a:t>"Повышение эффективности бюджетных расходов </a:t>
                      </a:r>
                      <a:r>
                        <a:rPr lang="ru-RU" sz="1200" b="0" i="0" u="none" strike="noStrike" dirty="0" err="1" smtClean="0">
                          <a:latin typeface="+mn-lt"/>
                        </a:rPr>
                        <a:t>Зиминского</a:t>
                      </a:r>
                      <a:r>
                        <a:rPr lang="ru-RU" sz="1200" b="0" i="0" u="none" strike="noStrike" dirty="0" smtClean="0">
                          <a:latin typeface="+mn-lt"/>
                        </a:rPr>
                        <a:t> районного муниципального образования "</a:t>
                      </a:r>
                      <a:endParaRPr lang="ru-RU" sz="1200" b="0" i="0" u="none" strike="noStrike" dirty="0"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latin typeface="+mn-lt"/>
                        </a:rPr>
                        <a:t>1,00</a:t>
                      </a:r>
                      <a:endParaRPr lang="ru-RU" sz="1200" b="0" i="0" u="none" strike="noStrike" dirty="0"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latin typeface="+mn-lt"/>
                        </a:rPr>
                        <a:t>1 187,651</a:t>
                      </a:r>
                      <a:endParaRPr lang="ru-RU" sz="1200" b="0" i="0" u="none" strike="noStrike" dirty="0"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latin typeface="+mn-lt"/>
                        </a:rPr>
                        <a:t>222,15</a:t>
                      </a:r>
                      <a:endParaRPr lang="ru-RU" sz="1200" b="0" i="0" u="none" strike="noStrike" dirty="0"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latin typeface="+mn-lt"/>
                        </a:rPr>
                        <a:t>222,15</a:t>
                      </a:r>
                      <a:endParaRPr lang="ru-RU" sz="1200" b="0" i="0" u="none" strike="noStrike" dirty="0"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latin typeface="+mn-lt"/>
                        </a:rPr>
                        <a:t>250,0</a:t>
                      </a:r>
                      <a:endParaRPr lang="ru-RU" sz="1200" b="0" i="0" u="none" strike="noStrike" dirty="0"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ru-RU" sz="1200" b="0" i="0" u="none" strike="noStrike" dirty="0"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</a:tr>
              <a:tr h="36269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latin typeface="+mn-lt"/>
                        </a:rPr>
                        <a:t>В С Е Г О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latin typeface="+mn-lt"/>
                        </a:rPr>
                        <a:t>7 </a:t>
                      </a:r>
                      <a:r>
                        <a:rPr lang="ru-RU" sz="1200" b="1" i="0" u="none" strike="noStrike" dirty="0" smtClean="0">
                          <a:latin typeface="+mn-lt"/>
                        </a:rPr>
                        <a:t>288,00</a:t>
                      </a:r>
                      <a:endParaRPr lang="ru-RU" sz="1200" b="1" i="0" u="none" strike="noStrike" dirty="0"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 smtClean="0">
                          <a:latin typeface="+mn-lt"/>
                        </a:rPr>
                        <a:t>7 063,59</a:t>
                      </a:r>
                      <a:endParaRPr lang="ru-RU" sz="1200" b="1" i="0" u="none" strike="noStrike" dirty="0"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latin typeface="+mn-lt"/>
                        </a:rPr>
                        <a:t>15 </a:t>
                      </a:r>
                      <a:r>
                        <a:rPr lang="ru-RU" sz="1200" b="1" i="0" u="none" strike="noStrike" dirty="0" smtClean="0">
                          <a:latin typeface="+mn-lt"/>
                        </a:rPr>
                        <a:t>634,99</a:t>
                      </a:r>
                      <a:endParaRPr lang="ru-RU" sz="1200" b="1" i="0" u="none" strike="noStrike" dirty="0"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latin typeface="+mn-lt"/>
                        </a:rPr>
                        <a:t>2 </a:t>
                      </a:r>
                      <a:r>
                        <a:rPr lang="ru-RU" sz="1200" b="1" i="0" u="none" strike="noStrike" dirty="0" smtClean="0">
                          <a:latin typeface="+mn-lt"/>
                        </a:rPr>
                        <a:t>427,68</a:t>
                      </a:r>
                      <a:endParaRPr lang="ru-RU" sz="1200" b="1" i="0" u="none" strike="noStrike" dirty="0"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 smtClean="0">
                          <a:latin typeface="+mn-lt"/>
                        </a:rPr>
                        <a:t>13 760,31</a:t>
                      </a:r>
                      <a:endParaRPr lang="ru-RU" sz="1200" b="1" i="0" u="none" strike="noStrike" dirty="0"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latin typeface="+mn-lt"/>
                        </a:rPr>
                        <a:t>12 195,00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7596336" y="836712"/>
            <a:ext cx="1130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(тыс.руб.)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МБТ  ПОСЕЛЕНИЯМ   </a:t>
            </a:r>
            <a:r>
              <a:rPr lang="ru-RU" sz="2400" dirty="0" smtClean="0"/>
              <a:t>(2014 г.)</a:t>
            </a:r>
            <a:endParaRPr lang="ru-RU" sz="2400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78FFA-0BD4-45AA-A1B1-F7511C3C856B}" type="datetime1">
              <a:rPr lang="ru-RU" smtClean="0"/>
              <a:pPr/>
              <a:t>13.10.2014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err="1" smtClean="0"/>
              <a:t>Зиминский</a:t>
            </a:r>
            <a:r>
              <a:rPr lang="ru-RU" dirty="0" smtClean="0"/>
              <a:t> район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22</a:t>
            </a:fld>
            <a:endParaRPr lang="ru-RU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79512" y="1556792"/>
          <a:ext cx="8712969" cy="4723348"/>
        </p:xfrm>
        <a:graphic>
          <a:graphicData uri="http://schemas.openxmlformats.org/drawingml/2006/table">
            <a:tbl>
              <a:tblPr/>
              <a:tblGrid>
                <a:gridCol w="1944216"/>
                <a:gridCol w="2088232"/>
                <a:gridCol w="1656184"/>
                <a:gridCol w="1224136"/>
                <a:gridCol w="1080120"/>
                <a:gridCol w="720081"/>
              </a:tblGrid>
              <a:tr h="129614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+mn-lt"/>
                        </a:rPr>
                        <a:t>наименование поселений</a:t>
                      </a:r>
                    </a:p>
                  </a:txBody>
                  <a:tcPr marL="6370" marR="6370" marT="63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+mn-lt"/>
                        </a:rPr>
                        <a:t>Размер дотации</a:t>
                      </a:r>
                    </a:p>
                  </a:txBody>
                  <a:tcPr marL="6370" marR="6370" marT="63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+mn-lt"/>
                        </a:rPr>
                        <a:t>Уровень бюджетной обеспеченности, до которого доводится уровень БО всех поселений муниципального района</a:t>
                      </a:r>
                    </a:p>
                  </a:txBody>
                  <a:tcPr marL="6370" marR="6370" marT="63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+mn-lt"/>
                        </a:rPr>
                        <a:t>Уровень бюджетной обеспеченности, до которого доводится уровень БО всех поселений муниципального района</a:t>
                      </a:r>
                    </a:p>
                  </a:txBody>
                  <a:tcPr marL="6370" marR="6370" marT="63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495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+mn-lt"/>
                        </a:rPr>
                        <a:t> </a:t>
                      </a:r>
                    </a:p>
                  </a:txBody>
                  <a:tcPr marL="6370" marR="6370" marT="63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+mn-lt"/>
                        </a:rPr>
                        <a:t>Д</a:t>
                      </a:r>
                      <a:r>
                        <a:rPr lang="en-US" sz="1200" b="0" i="0" u="none" strike="noStrike">
                          <a:latin typeface="+mn-lt"/>
                        </a:rPr>
                        <a:t>i</a:t>
                      </a:r>
                    </a:p>
                  </a:txBody>
                  <a:tcPr marL="6370" marR="6370" marT="63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+mn-lt"/>
                        </a:rPr>
                        <a:t>БО</a:t>
                      </a:r>
                      <a:r>
                        <a:rPr lang="en-US" sz="1200" b="0" i="0" u="none" strike="noStrike" baseline="30000">
                          <a:latin typeface="+mn-lt"/>
                        </a:rPr>
                        <a:t>max</a:t>
                      </a:r>
                      <a:endParaRPr lang="en-US" sz="1200" b="0" i="0" u="none" strike="noStrike">
                        <a:latin typeface="+mn-lt"/>
                      </a:endParaRPr>
                    </a:p>
                  </a:txBody>
                  <a:tcPr marL="6370" marR="6370" marT="63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+mn-lt"/>
                        </a:rPr>
                        <a:t>БО</a:t>
                      </a:r>
                      <a:r>
                        <a:rPr lang="en-US" sz="1200" b="0" i="0" u="none" strike="noStrike" baseline="30000">
                          <a:latin typeface="+mn-lt"/>
                        </a:rPr>
                        <a:t>max</a:t>
                      </a:r>
                      <a:endParaRPr lang="en-US" sz="1200" b="0" i="0" u="none" strike="noStrike">
                        <a:latin typeface="+mn-lt"/>
                      </a:endParaRPr>
                    </a:p>
                  </a:txBody>
                  <a:tcPr marL="6370" marR="6370" marT="63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311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+mn-lt"/>
                        </a:rPr>
                        <a:t> </a:t>
                      </a:r>
                    </a:p>
                  </a:txBody>
                  <a:tcPr marL="6370" marR="6370" marT="63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+mn-lt"/>
                        </a:rPr>
                        <a:t>ПП/∑РНij х (БО</a:t>
                      </a:r>
                      <a:r>
                        <a:rPr lang="ru-RU" sz="1200" b="0" i="0" u="none" strike="noStrike" baseline="30000">
                          <a:latin typeface="+mn-lt"/>
                        </a:rPr>
                        <a:t>max</a:t>
                      </a:r>
                      <a:r>
                        <a:rPr lang="ru-RU" sz="1200" b="0" i="0" u="none" strike="noStrike">
                          <a:latin typeface="+mn-lt"/>
                        </a:rPr>
                        <a:t> - БОi </a:t>
                      </a:r>
                      <a:r>
                        <a:rPr lang="ru-RU" sz="1200" b="0" i="0" u="none" strike="noStrike" baseline="30000">
                          <a:latin typeface="+mn-lt"/>
                        </a:rPr>
                        <a:t>+1</a:t>
                      </a:r>
                      <a:r>
                        <a:rPr lang="ru-RU" sz="1200" b="0" i="0" u="none" strike="noStrike">
                          <a:latin typeface="+mn-lt"/>
                        </a:rPr>
                        <a:t>) х ИБРi х РНij</a:t>
                      </a:r>
                    </a:p>
                  </a:txBody>
                  <a:tcPr marL="6370" marR="6370" marT="63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+mn-lt"/>
                        </a:rPr>
                        <a:t>устанавливается решением Думы</a:t>
                      </a:r>
                    </a:p>
                  </a:txBody>
                  <a:tcPr marL="6370" marR="6370" marT="63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+mn-lt"/>
                        </a:rPr>
                        <a:t>(Д</a:t>
                      </a:r>
                      <a:r>
                        <a:rPr lang="en-US" sz="1200" b="0" i="0" u="none" strike="noStrike">
                          <a:latin typeface="+mn-lt"/>
                        </a:rPr>
                        <a:t>min/(</a:t>
                      </a:r>
                      <a:r>
                        <a:rPr lang="ru-RU" sz="1200" b="0" i="0" u="none" strike="noStrike">
                          <a:latin typeface="+mn-lt"/>
                        </a:rPr>
                        <a:t>ПП/∑РН</a:t>
                      </a:r>
                      <a:r>
                        <a:rPr lang="en-US" sz="1200" b="0" i="0" u="none" strike="noStrike">
                          <a:latin typeface="+mn-lt"/>
                        </a:rPr>
                        <a:t>ij) + ∑</a:t>
                      </a:r>
                      <a:r>
                        <a:rPr lang="en-US" sz="1200" b="0" i="0" u="none" strike="noStrike" baseline="-25000">
                          <a:latin typeface="+mn-lt"/>
                        </a:rPr>
                        <a:t>k=1</a:t>
                      </a:r>
                      <a:r>
                        <a:rPr lang="en-US" sz="1200" b="0" i="0" u="none" strike="noStrike" baseline="30000">
                          <a:latin typeface="+mn-lt"/>
                        </a:rPr>
                        <a:t>m</a:t>
                      </a:r>
                      <a:r>
                        <a:rPr lang="en-US" sz="1200" b="0" i="0" u="none" strike="noStrike">
                          <a:latin typeface="+mn-lt"/>
                        </a:rPr>
                        <a:t>(</a:t>
                      </a:r>
                      <a:r>
                        <a:rPr lang="ru-RU" sz="1200" b="0" i="0" u="none" strike="noStrike">
                          <a:latin typeface="+mn-lt"/>
                        </a:rPr>
                        <a:t>БО</a:t>
                      </a:r>
                      <a:r>
                        <a:rPr lang="en-US" sz="1200" b="0" i="0" u="none" strike="noStrike">
                          <a:latin typeface="+mn-lt"/>
                        </a:rPr>
                        <a:t>k+1 </a:t>
                      </a:r>
                      <a:r>
                        <a:rPr lang="ru-RU" sz="1200" b="0" i="0" u="none" strike="noStrike">
                          <a:latin typeface="+mn-lt"/>
                        </a:rPr>
                        <a:t>х ИБР</a:t>
                      </a:r>
                      <a:r>
                        <a:rPr lang="en-US" sz="1200" b="0" i="0" u="none" strike="noStrike">
                          <a:latin typeface="+mn-lt"/>
                        </a:rPr>
                        <a:t>k </a:t>
                      </a:r>
                      <a:r>
                        <a:rPr lang="ru-RU" sz="1200" b="0" i="0" u="none" strike="noStrike">
                          <a:latin typeface="+mn-lt"/>
                        </a:rPr>
                        <a:t>х РН</a:t>
                      </a:r>
                      <a:r>
                        <a:rPr lang="en-US" sz="1200" b="0" i="0" u="none" strike="noStrike">
                          <a:latin typeface="+mn-lt"/>
                        </a:rPr>
                        <a:t>k)</a:t>
                      </a:r>
                    </a:p>
                  </a:txBody>
                  <a:tcPr marL="6370" marR="6370" marT="63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596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+mn-lt"/>
                        </a:rPr>
                        <a:t> </a:t>
                      </a:r>
                    </a:p>
                  </a:txBody>
                  <a:tcPr marL="6370" marR="6370" marT="63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+mn-lt"/>
                        </a:rPr>
                        <a:t>1</a:t>
                      </a:r>
                    </a:p>
                  </a:txBody>
                  <a:tcPr marL="6370" marR="6370" marT="63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+mn-lt"/>
                        </a:rPr>
                        <a:t>2</a:t>
                      </a:r>
                    </a:p>
                  </a:txBody>
                  <a:tcPr marL="6370" marR="6370" marT="63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+mn-lt"/>
                        </a:rPr>
                        <a:t>2.1</a:t>
                      </a:r>
                    </a:p>
                  </a:txBody>
                  <a:tcPr marL="6370" marR="6370" marT="63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+mn-lt"/>
                        </a:rPr>
                        <a:t>2.2</a:t>
                      </a:r>
                    </a:p>
                  </a:txBody>
                  <a:tcPr marL="6370" marR="6370" marT="63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+mn-lt"/>
                        </a:rPr>
                        <a:t>2.3</a:t>
                      </a:r>
                    </a:p>
                  </a:txBody>
                  <a:tcPr marL="6370" marR="6370" marT="63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</a:tr>
              <a:tr h="15596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latin typeface="+mn-lt"/>
                        </a:rPr>
                        <a:t>Батама</a:t>
                      </a:r>
                    </a:p>
                  </a:txBody>
                  <a:tcPr marL="6370" marR="6370" marT="63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+mn-lt"/>
                          <a:ea typeface="Times New Roman"/>
                          <a:cs typeface="Times New Roman"/>
                        </a:rPr>
                        <a:t>880 287</a:t>
                      </a:r>
                      <a:endParaRPr lang="ru-RU" sz="12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1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latin typeface="+mn-lt"/>
                        </a:rPr>
                        <a:t>1,087</a:t>
                      </a:r>
                      <a:endParaRPr lang="ru-RU" sz="1200" b="0" i="0" u="none" strike="noStrike" dirty="0">
                        <a:latin typeface="+mn-lt"/>
                      </a:endParaRPr>
                    </a:p>
                  </a:txBody>
                  <a:tcPr marL="6370" marR="6370" marT="63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latin typeface="+mn-lt"/>
                        </a:rPr>
                        <a:t>1 </a:t>
                      </a:r>
                      <a:r>
                        <a:rPr lang="ru-RU" sz="1200" b="0" i="0" u="none" strike="noStrike" dirty="0" smtClean="0">
                          <a:latin typeface="+mn-lt"/>
                        </a:rPr>
                        <a:t>440</a:t>
                      </a:r>
                      <a:endParaRPr lang="ru-RU" sz="1200" b="0" i="0" u="none" strike="noStrike" dirty="0">
                        <a:latin typeface="+mn-lt"/>
                      </a:endParaRPr>
                    </a:p>
                  </a:txBody>
                  <a:tcPr marL="6370" marR="6370" marT="63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latin typeface="+mn-lt"/>
                        </a:rPr>
                        <a:t>1 541</a:t>
                      </a:r>
                    </a:p>
                  </a:txBody>
                  <a:tcPr marL="6370" marR="6370" marT="63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rowSpan="1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latin typeface="+mn-lt"/>
                        </a:rPr>
                        <a:t>1,086</a:t>
                      </a:r>
                      <a:endParaRPr lang="ru-RU" sz="1200" b="0" i="0" u="none" strike="noStrike" dirty="0">
                        <a:latin typeface="+mn-lt"/>
                      </a:endParaRPr>
                    </a:p>
                  </a:txBody>
                  <a:tcPr marL="6370" marR="6370" marT="63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</a:tr>
              <a:tr h="15596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latin typeface="+mn-lt"/>
                        </a:rPr>
                        <a:t>Буря</a:t>
                      </a:r>
                    </a:p>
                  </a:txBody>
                  <a:tcPr marL="6370" marR="6370" marT="63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+mn-lt"/>
                          <a:ea typeface="Times New Roman"/>
                          <a:cs typeface="Times New Roman"/>
                        </a:rPr>
                        <a:t>1 134 855</a:t>
                      </a:r>
                      <a:endParaRPr lang="ru-RU" sz="12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latin typeface="+mn-lt"/>
                        </a:rPr>
                        <a:t>436</a:t>
                      </a:r>
                      <a:endParaRPr lang="ru-RU" sz="1200" b="0" i="0" u="none" strike="noStrike" dirty="0">
                        <a:latin typeface="+mn-lt"/>
                      </a:endParaRPr>
                    </a:p>
                  </a:txBody>
                  <a:tcPr marL="6370" marR="6370" marT="63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latin typeface="+mn-lt"/>
                        </a:rPr>
                        <a:t>680</a:t>
                      </a:r>
                    </a:p>
                  </a:txBody>
                  <a:tcPr marL="6370" marR="6370" marT="63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596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latin typeface="+mn-lt"/>
                        </a:rPr>
                        <a:t>Зулумай</a:t>
                      </a:r>
                    </a:p>
                  </a:txBody>
                  <a:tcPr marL="6370" marR="6370" marT="63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+mn-lt"/>
                          <a:ea typeface="Times New Roman"/>
                          <a:cs typeface="Times New Roman"/>
                        </a:rPr>
                        <a:t>475 666</a:t>
                      </a:r>
                      <a:endParaRPr lang="ru-RU" sz="12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latin typeface="+mn-lt"/>
                        </a:rPr>
                        <a:t>296</a:t>
                      </a:r>
                      <a:endParaRPr lang="ru-RU" sz="1200" b="0" i="0" u="none" strike="noStrike" dirty="0">
                        <a:latin typeface="+mn-lt"/>
                      </a:endParaRPr>
                    </a:p>
                  </a:txBody>
                  <a:tcPr marL="6370" marR="6370" marT="63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latin typeface="+mn-lt"/>
                        </a:rPr>
                        <a:t>389</a:t>
                      </a:r>
                    </a:p>
                  </a:txBody>
                  <a:tcPr marL="6370" marR="6370" marT="63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596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err="1">
                          <a:solidFill>
                            <a:srgbClr val="FF0000"/>
                          </a:solidFill>
                          <a:latin typeface="+mn-lt"/>
                        </a:rPr>
                        <a:t>Кимильтей</a:t>
                      </a:r>
                      <a:endParaRPr lang="ru-RU" sz="1200" b="0" i="0" u="none" strike="noStrike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6370" marR="6370" marT="63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2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latin typeface="+mn-lt"/>
                        </a:rPr>
                        <a:t> </a:t>
                      </a:r>
                    </a:p>
                  </a:txBody>
                  <a:tcPr marL="6370" marR="6370" marT="63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latin typeface="+mn-lt"/>
                        </a:rPr>
                        <a:t> </a:t>
                      </a:r>
                    </a:p>
                  </a:txBody>
                  <a:tcPr marL="6370" marR="6370" marT="63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596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latin typeface="+mn-lt"/>
                        </a:rPr>
                        <a:t>Масляногорск</a:t>
                      </a:r>
                    </a:p>
                  </a:txBody>
                  <a:tcPr marL="6370" marR="6370" marT="63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+mn-lt"/>
                          <a:ea typeface="Times New Roman"/>
                          <a:cs typeface="Times New Roman"/>
                        </a:rPr>
                        <a:t>562 088</a:t>
                      </a:r>
                      <a:endParaRPr lang="ru-RU" sz="12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latin typeface="+mn-lt"/>
                        </a:rPr>
                        <a:t>856</a:t>
                      </a:r>
                      <a:endParaRPr lang="ru-RU" sz="1200" b="0" i="0" u="none" strike="noStrike" dirty="0">
                        <a:latin typeface="+mn-lt"/>
                      </a:endParaRPr>
                    </a:p>
                  </a:txBody>
                  <a:tcPr marL="6370" marR="6370" marT="63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latin typeface="+mn-lt"/>
                        </a:rPr>
                        <a:t>926</a:t>
                      </a:r>
                    </a:p>
                  </a:txBody>
                  <a:tcPr marL="6370" marR="6370" marT="63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596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latin typeface="+mn-lt"/>
                        </a:rPr>
                        <a:t>Новолетники</a:t>
                      </a:r>
                    </a:p>
                  </a:txBody>
                  <a:tcPr marL="6370" marR="6370" marT="63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+mn-lt"/>
                          <a:ea typeface="Times New Roman"/>
                          <a:cs typeface="Times New Roman"/>
                        </a:rPr>
                        <a:t>628 423</a:t>
                      </a:r>
                      <a:endParaRPr lang="ru-RU" sz="12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latin typeface="+mn-lt"/>
                        </a:rPr>
                        <a:t>475</a:t>
                      </a:r>
                      <a:endParaRPr lang="ru-RU" sz="1200" b="0" i="0" u="none" strike="noStrike" dirty="0">
                        <a:latin typeface="+mn-lt"/>
                      </a:endParaRPr>
                    </a:p>
                  </a:txBody>
                  <a:tcPr marL="6370" marR="6370" marT="63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latin typeface="+mn-lt"/>
                        </a:rPr>
                        <a:t>592</a:t>
                      </a:r>
                    </a:p>
                  </a:txBody>
                  <a:tcPr marL="6370" marR="6370" marT="63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596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latin typeface="+mn-lt"/>
                        </a:rPr>
                        <a:t>Покровка</a:t>
                      </a:r>
                    </a:p>
                  </a:txBody>
                  <a:tcPr marL="6370" marR="6370" marT="63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+mn-lt"/>
                          <a:ea typeface="Times New Roman"/>
                          <a:cs typeface="Times New Roman"/>
                        </a:rPr>
                        <a:t>201 449</a:t>
                      </a:r>
                      <a:endParaRPr lang="ru-RU" sz="12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latin typeface="+mn-lt"/>
                        </a:rPr>
                        <a:t>719</a:t>
                      </a:r>
                      <a:endParaRPr lang="ru-RU" sz="1200" b="0" i="0" u="none" strike="noStrike" dirty="0">
                        <a:latin typeface="+mn-lt"/>
                      </a:endParaRPr>
                    </a:p>
                  </a:txBody>
                  <a:tcPr marL="6370" marR="6370" marT="63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latin typeface="+mn-lt"/>
                        </a:rPr>
                        <a:t>711</a:t>
                      </a:r>
                    </a:p>
                  </a:txBody>
                  <a:tcPr marL="6370" marR="6370" marT="63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596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FF0000"/>
                          </a:solidFill>
                          <a:latin typeface="+mn-lt"/>
                        </a:rPr>
                        <a:t>Услон</a:t>
                      </a:r>
                    </a:p>
                  </a:txBody>
                  <a:tcPr marL="6370" marR="6370" marT="63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2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latin typeface="+mn-lt"/>
                        </a:rPr>
                        <a:t> </a:t>
                      </a:r>
                    </a:p>
                  </a:txBody>
                  <a:tcPr marL="6370" marR="6370" marT="63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latin typeface="+mn-lt"/>
                        </a:rPr>
                        <a:t> </a:t>
                      </a:r>
                    </a:p>
                  </a:txBody>
                  <a:tcPr marL="6370" marR="6370" marT="63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596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err="1">
                          <a:solidFill>
                            <a:srgbClr val="FF0000"/>
                          </a:solidFill>
                          <a:latin typeface="+mn-lt"/>
                        </a:rPr>
                        <a:t>Ухтуй</a:t>
                      </a:r>
                      <a:endParaRPr lang="ru-RU" sz="1200" b="0" i="0" u="none" strike="noStrike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6370" marR="6370" marT="63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200" b="1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latin typeface="+mn-lt"/>
                        </a:rPr>
                        <a:t> </a:t>
                      </a:r>
                    </a:p>
                  </a:txBody>
                  <a:tcPr marL="6370" marR="6370" marT="63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latin typeface="+mn-lt"/>
                        </a:rPr>
                        <a:t> </a:t>
                      </a:r>
                    </a:p>
                  </a:txBody>
                  <a:tcPr marL="6370" marR="6370" marT="63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596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latin typeface="+mn-lt"/>
                        </a:rPr>
                        <a:t>Филипповск</a:t>
                      </a:r>
                    </a:p>
                  </a:txBody>
                  <a:tcPr marL="6370" marR="6370" marT="63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+mn-lt"/>
                          <a:ea typeface="Times New Roman"/>
                          <a:cs typeface="Times New Roman"/>
                        </a:rPr>
                        <a:t>800 049</a:t>
                      </a:r>
                      <a:endParaRPr lang="ru-RU" sz="12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latin typeface="+mn-lt"/>
                        </a:rPr>
                        <a:t>471</a:t>
                      </a:r>
                      <a:endParaRPr lang="ru-RU" sz="1200" b="0" i="0" u="none" strike="noStrike" dirty="0">
                        <a:latin typeface="+mn-lt"/>
                      </a:endParaRPr>
                    </a:p>
                  </a:txBody>
                  <a:tcPr marL="6370" marR="6370" marT="63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latin typeface="+mn-lt"/>
                        </a:rPr>
                        <a:t>630</a:t>
                      </a:r>
                    </a:p>
                  </a:txBody>
                  <a:tcPr marL="6370" marR="6370" marT="63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596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latin typeface="+mn-lt"/>
                        </a:rPr>
                        <a:t>Хазан</a:t>
                      </a:r>
                    </a:p>
                  </a:txBody>
                  <a:tcPr marL="6370" marR="6370" marT="63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+mn-lt"/>
                          <a:ea typeface="Times New Roman"/>
                          <a:cs typeface="Times New Roman"/>
                        </a:rPr>
                        <a:t>948 048</a:t>
                      </a:r>
                      <a:endParaRPr lang="ru-RU" sz="12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latin typeface="+mn-lt"/>
                        </a:rPr>
                        <a:t>1 354</a:t>
                      </a:r>
                    </a:p>
                  </a:txBody>
                  <a:tcPr marL="6370" marR="6370" marT="63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latin typeface="+mn-lt"/>
                        </a:rPr>
                        <a:t>1 479</a:t>
                      </a:r>
                    </a:p>
                  </a:txBody>
                  <a:tcPr marL="6370" marR="6370" marT="63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596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latin typeface="+mn-lt"/>
                        </a:rPr>
                        <a:t>Харайгун</a:t>
                      </a:r>
                    </a:p>
                  </a:txBody>
                  <a:tcPr marL="6370" marR="6370" marT="63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+mn-lt"/>
                          <a:ea typeface="Times New Roman"/>
                          <a:cs typeface="Times New Roman"/>
                        </a:rPr>
                        <a:t>584 478</a:t>
                      </a:r>
                      <a:endParaRPr lang="ru-RU" sz="12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latin typeface="+mn-lt"/>
                        </a:rPr>
                        <a:t>702</a:t>
                      </a:r>
                      <a:endParaRPr lang="ru-RU" sz="1200" b="0" i="0" u="none" strike="noStrike" dirty="0">
                        <a:latin typeface="+mn-lt"/>
                      </a:endParaRPr>
                    </a:p>
                  </a:txBody>
                  <a:tcPr marL="6370" marR="6370" marT="63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latin typeface="+mn-lt"/>
                        </a:rPr>
                        <a:t>789</a:t>
                      </a:r>
                    </a:p>
                  </a:txBody>
                  <a:tcPr marL="6370" marR="6370" marT="63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8164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>
                          <a:latin typeface="+mn-lt"/>
                        </a:rPr>
                        <a:t>ИТОГО</a:t>
                      </a:r>
                    </a:p>
                  </a:txBody>
                  <a:tcPr marL="6370" marR="6370" marT="63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6 215 343</a:t>
                      </a:r>
                      <a:endParaRPr lang="ru-RU" sz="12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>
                          <a:latin typeface="+mn-lt"/>
                        </a:rPr>
                        <a:t> </a:t>
                      </a:r>
                    </a:p>
                  </a:txBody>
                  <a:tcPr marL="6370" marR="6370" marT="63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latin typeface="+mn-lt"/>
                        </a:rPr>
                        <a:t>6 750</a:t>
                      </a:r>
                      <a:endParaRPr lang="ru-RU" sz="1200" b="1" i="0" u="none" strike="noStrike" dirty="0">
                        <a:latin typeface="+mn-lt"/>
                      </a:endParaRPr>
                    </a:p>
                  </a:txBody>
                  <a:tcPr marL="6370" marR="6370" marT="63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>
                          <a:latin typeface="+mn-lt"/>
                        </a:rPr>
                        <a:t>7 736</a:t>
                      </a:r>
                    </a:p>
                  </a:txBody>
                  <a:tcPr marL="6370" marR="6370" marT="63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latin typeface="+mn-lt"/>
                        </a:rPr>
                        <a:t> </a:t>
                      </a:r>
                    </a:p>
                  </a:txBody>
                  <a:tcPr marL="6370" marR="6370" marT="63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7956376" y="764704"/>
            <a:ext cx="7312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(руб.)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95536" y="1196752"/>
            <a:ext cx="83529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Минимальный объем РФФПП должен составлять – 6 189 148 руб. (74-ОЗ от 22.10.2013 г.)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МБТ  ПОСЕЛЕНИЯМ   </a:t>
            </a:r>
            <a:r>
              <a:rPr lang="ru-RU" sz="2400" dirty="0" smtClean="0"/>
              <a:t>(2015 г.)</a:t>
            </a:r>
            <a:endParaRPr lang="ru-RU" sz="2400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78FFA-0BD4-45AA-A1B1-F7511C3C856B}" type="datetime1">
              <a:rPr lang="ru-RU" smtClean="0"/>
              <a:pPr/>
              <a:t>13.10.2014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23</a:t>
            </a:fld>
            <a:endParaRPr lang="ru-RU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79512" y="1556792"/>
          <a:ext cx="8712969" cy="4553743"/>
        </p:xfrm>
        <a:graphic>
          <a:graphicData uri="http://schemas.openxmlformats.org/drawingml/2006/table">
            <a:tbl>
              <a:tblPr/>
              <a:tblGrid>
                <a:gridCol w="1944216"/>
                <a:gridCol w="2088232"/>
                <a:gridCol w="1656184"/>
                <a:gridCol w="1224136"/>
                <a:gridCol w="1080120"/>
                <a:gridCol w="720081"/>
              </a:tblGrid>
              <a:tr h="129614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+mn-lt"/>
                        </a:rPr>
                        <a:t>наименование поселений</a:t>
                      </a:r>
                    </a:p>
                  </a:txBody>
                  <a:tcPr marL="6370" marR="6370" marT="63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+mn-lt"/>
                        </a:rPr>
                        <a:t>Размер дотации</a:t>
                      </a:r>
                    </a:p>
                  </a:txBody>
                  <a:tcPr marL="6370" marR="6370" marT="63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+mn-lt"/>
                        </a:rPr>
                        <a:t>Уровень бюджетной обеспеченности, до которого доводится уровень БО всех поселений муниципального района</a:t>
                      </a:r>
                    </a:p>
                  </a:txBody>
                  <a:tcPr marL="6370" marR="6370" marT="63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+mn-lt"/>
                        </a:rPr>
                        <a:t>Уровень бюджетной обеспеченности, до которого доводится уровень БО всех поселений муниципального района</a:t>
                      </a:r>
                    </a:p>
                  </a:txBody>
                  <a:tcPr marL="6370" marR="6370" marT="63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495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+mn-lt"/>
                        </a:rPr>
                        <a:t> </a:t>
                      </a:r>
                    </a:p>
                  </a:txBody>
                  <a:tcPr marL="6370" marR="6370" marT="63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+mn-lt"/>
                        </a:rPr>
                        <a:t>Д</a:t>
                      </a:r>
                      <a:r>
                        <a:rPr lang="en-US" sz="1200" b="0" i="0" u="none" strike="noStrike">
                          <a:latin typeface="+mn-lt"/>
                        </a:rPr>
                        <a:t>i</a:t>
                      </a:r>
                    </a:p>
                  </a:txBody>
                  <a:tcPr marL="6370" marR="6370" marT="63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+mn-lt"/>
                        </a:rPr>
                        <a:t>БО</a:t>
                      </a:r>
                      <a:r>
                        <a:rPr lang="en-US" sz="1200" b="0" i="0" u="none" strike="noStrike" baseline="30000">
                          <a:latin typeface="+mn-lt"/>
                        </a:rPr>
                        <a:t>max</a:t>
                      </a:r>
                      <a:endParaRPr lang="en-US" sz="1200" b="0" i="0" u="none" strike="noStrike">
                        <a:latin typeface="+mn-lt"/>
                      </a:endParaRPr>
                    </a:p>
                  </a:txBody>
                  <a:tcPr marL="6370" marR="6370" marT="63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+mn-lt"/>
                        </a:rPr>
                        <a:t>БО</a:t>
                      </a:r>
                      <a:r>
                        <a:rPr lang="en-US" sz="1200" b="0" i="0" u="none" strike="noStrike" baseline="30000">
                          <a:latin typeface="+mn-lt"/>
                        </a:rPr>
                        <a:t>max</a:t>
                      </a:r>
                      <a:endParaRPr lang="en-US" sz="1200" b="0" i="0" u="none" strike="noStrike">
                        <a:latin typeface="+mn-lt"/>
                      </a:endParaRPr>
                    </a:p>
                  </a:txBody>
                  <a:tcPr marL="6370" marR="6370" marT="63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311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+mn-lt"/>
                        </a:rPr>
                        <a:t> </a:t>
                      </a:r>
                    </a:p>
                  </a:txBody>
                  <a:tcPr marL="6370" marR="6370" marT="63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+mn-lt"/>
                        </a:rPr>
                        <a:t>ПП/∑РНij х (БО</a:t>
                      </a:r>
                      <a:r>
                        <a:rPr lang="ru-RU" sz="1200" b="0" i="0" u="none" strike="noStrike" baseline="30000">
                          <a:latin typeface="+mn-lt"/>
                        </a:rPr>
                        <a:t>max</a:t>
                      </a:r>
                      <a:r>
                        <a:rPr lang="ru-RU" sz="1200" b="0" i="0" u="none" strike="noStrike">
                          <a:latin typeface="+mn-lt"/>
                        </a:rPr>
                        <a:t> - БОi </a:t>
                      </a:r>
                      <a:r>
                        <a:rPr lang="ru-RU" sz="1200" b="0" i="0" u="none" strike="noStrike" baseline="30000">
                          <a:latin typeface="+mn-lt"/>
                        </a:rPr>
                        <a:t>+1</a:t>
                      </a:r>
                      <a:r>
                        <a:rPr lang="ru-RU" sz="1200" b="0" i="0" u="none" strike="noStrike">
                          <a:latin typeface="+mn-lt"/>
                        </a:rPr>
                        <a:t>) х ИБРi х РНij</a:t>
                      </a:r>
                    </a:p>
                  </a:txBody>
                  <a:tcPr marL="6370" marR="6370" marT="63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+mn-lt"/>
                        </a:rPr>
                        <a:t>устанавливается решением Думы</a:t>
                      </a:r>
                    </a:p>
                  </a:txBody>
                  <a:tcPr marL="6370" marR="6370" marT="63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+mn-lt"/>
                        </a:rPr>
                        <a:t>(Д</a:t>
                      </a:r>
                      <a:r>
                        <a:rPr lang="en-US" sz="1200" b="0" i="0" u="none" strike="noStrike">
                          <a:latin typeface="+mn-lt"/>
                        </a:rPr>
                        <a:t>min/(</a:t>
                      </a:r>
                      <a:r>
                        <a:rPr lang="ru-RU" sz="1200" b="0" i="0" u="none" strike="noStrike">
                          <a:latin typeface="+mn-lt"/>
                        </a:rPr>
                        <a:t>ПП/∑РН</a:t>
                      </a:r>
                      <a:r>
                        <a:rPr lang="en-US" sz="1200" b="0" i="0" u="none" strike="noStrike">
                          <a:latin typeface="+mn-lt"/>
                        </a:rPr>
                        <a:t>ij) + ∑</a:t>
                      </a:r>
                      <a:r>
                        <a:rPr lang="en-US" sz="1200" b="0" i="0" u="none" strike="noStrike" baseline="-25000">
                          <a:latin typeface="+mn-lt"/>
                        </a:rPr>
                        <a:t>k=1</a:t>
                      </a:r>
                      <a:r>
                        <a:rPr lang="en-US" sz="1200" b="0" i="0" u="none" strike="noStrike" baseline="30000">
                          <a:latin typeface="+mn-lt"/>
                        </a:rPr>
                        <a:t>m</a:t>
                      </a:r>
                      <a:r>
                        <a:rPr lang="en-US" sz="1200" b="0" i="0" u="none" strike="noStrike">
                          <a:latin typeface="+mn-lt"/>
                        </a:rPr>
                        <a:t>(</a:t>
                      </a:r>
                      <a:r>
                        <a:rPr lang="ru-RU" sz="1200" b="0" i="0" u="none" strike="noStrike">
                          <a:latin typeface="+mn-lt"/>
                        </a:rPr>
                        <a:t>БО</a:t>
                      </a:r>
                      <a:r>
                        <a:rPr lang="en-US" sz="1200" b="0" i="0" u="none" strike="noStrike">
                          <a:latin typeface="+mn-lt"/>
                        </a:rPr>
                        <a:t>k+1 </a:t>
                      </a:r>
                      <a:r>
                        <a:rPr lang="ru-RU" sz="1200" b="0" i="0" u="none" strike="noStrike">
                          <a:latin typeface="+mn-lt"/>
                        </a:rPr>
                        <a:t>х ИБР</a:t>
                      </a:r>
                      <a:r>
                        <a:rPr lang="en-US" sz="1200" b="0" i="0" u="none" strike="noStrike">
                          <a:latin typeface="+mn-lt"/>
                        </a:rPr>
                        <a:t>k </a:t>
                      </a:r>
                      <a:r>
                        <a:rPr lang="ru-RU" sz="1200" b="0" i="0" u="none" strike="noStrike">
                          <a:latin typeface="+mn-lt"/>
                        </a:rPr>
                        <a:t>х РН</a:t>
                      </a:r>
                      <a:r>
                        <a:rPr lang="en-US" sz="1200" b="0" i="0" u="none" strike="noStrike">
                          <a:latin typeface="+mn-lt"/>
                        </a:rPr>
                        <a:t>k)</a:t>
                      </a:r>
                    </a:p>
                  </a:txBody>
                  <a:tcPr marL="6370" marR="6370" marT="63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596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+mn-lt"/>
                        </a:rPr>
                        <a:t> </a:t>
                      </a:r>
                    </a:p>
                  </a:txBody>
                  <a:tcPr marL="6370" marR="6370" marT="63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+mn-lt"/>
                        </a:rPr>
                        <a:t>1</a:t>
                      </a:r>
                    </a:p>
                  </a:txBody>
                  <a:tcPr marL="6370" marR="6370" marT="63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+mn-lt"/>
                        </a:rPr>
                        <a:t>2</a:t>
                      </a:r>
                    </a:p>
                  </a:txBody>
                  <a:tcPr marL="6370" marR="6370" marT="63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+mn-lt"/>
                        </a:rPr>
                        <a:t>2.1</a:t>
                      </a:r>
                    </a:p>
                  </a:txBody>
                  <a:tcPr marL="6370" marR="6370" marT="63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+mn-lt"/>
                        </a:rPr>
                        <a:t>2.2</a:t>
                      </a:r>
                    </a:p>
                  </a:txBody>
                  <a:tcPr marL="6370" marR="6370" marT="63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+mn-lt"/>
                        </a:rPr>
                        <a:t>2.3</a:t>
                      </a:r>
                    </a:p>
                  </a:txBody>
                  <a:tcPr marL="6370" marR="6370" marT="63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</a:tr>
              <a:tr h="15596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latin typeface="+mn-lt"/>
                        </a:rPr>
                        <a:t>Батама</a:t>
                      </a:r>
                    </a:p>
                  </a:txBody>
                  <a:tcPr marL="6370" marR="6370" marT="63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latin typeface="+mn-lt"/>
                        </a:rPr>
                        <a:t>584 658</a:t>
                      </a:r>
                      <a:endParaRPr lang="ru-RU" sz="1200" b="1" i="0" u="none" strike="noStrike" dirty="0">
                        <a:latin typeface="+mn-lt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1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latin typeface="+mn-lt"/>
                        </a:rPr>
                        <a:t>0,981</a:t>
                      </a:r>
                      <a:endParaRPr lang="ru-RU" sz="1200" b="0" i="0" u="none" strike="noStrike" dirty="0"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latin typeface="+mn-lt"/>
                        </a:rPr>
                        <a:t>1 356</a:t>
                      </a:r>
                      <a:endParaRPr lang="ru-RU" sz="1200" b="0" i="0" u="none" strike="noStrike" dirty="0"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latin typeface="+mn-lt"/>
                        </a:rPr>
                        <a:t>1 541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rowSpan="1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latin typeface="+mn-lt"/>
                        </a:rPr>
                        <a:t>0,981</a:t>
                      </a:r>
                      <a:endParaRPr lang="ru-RU" sz="1200" b="0" i="0" u="none" strike="noStrike" dirty="0"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</a:tr>
              <a:tr h="15596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latin typeface="+mn-lt"/>
                        </a:rPr>
                        <a:t>Буря</a:t>
                      </a:r>
                    </a:p>
                  </a:txBody>
                  <a:tcPr marL="6370" marR="6370" marT="63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latin typeface="+mn-lt"/>
                        </a:rPr>
                        <a:t>977 708</a:t>
                      </a:r>
                      <a:endParaRPr lang="ru-RU" sz="1200" b="1" i="0" u="none" strike="noStrike" dirty="0">
                        <a:latin typeface="+mn-lt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latin typeface="+mn-lt"/>
                        </a:rPr>
                        <a:t>406</a:t>
                      </a:r>
                      <a:endParaRPr lang="ru-RU" sz="1200" b="0" i="0" u="none" strike="noStrike" dirty="0"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latin typeface="+mn-lt"/>
                        </a:rPr>
                        <a:t>680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596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latin typeface="+mn-lt"/>
                        </a:rPr>
                        <a:t>Зулумай</a:t>
                      </a:r>
                    </a:p>
                  </a:txBody>
                  <a:tcPr marL="6370" marR="6370" marT="63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latin typeface="+mn-lt"/>
                        </a:rPr>
                        <a:t>398 731</a:t>
                      </a:r>
                      <a:endParaRPr lang="ru-RU" sz="1200" b="1" i="0" u="none" strike="noStrike" dirty="0">
                        <a:latin typeface="+mn-lt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latin typeface="+mn-lt"/>
                        </a:rPr>
                        <a:t>275</a:t>
                      </a:r>
                      <a:endParaRPr lang="ru-RU" sz="1200" b="0" i="0" u="none" strike="noStrike" dirty="0"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latin typeface="+mn-lt"/>
                        </a:rPr>
                        <a:t>389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596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err="1">
                          <a:solidFill>
                            <a:srgbClr val="FF0000"/>
                          </a:solidFill>
                          <a:latin typeface="+mn-lt"/>
                        </a:rPr>
                        <a:t>Кимильтей</a:t>
                      </a:r>
                      <a:endParaRPr lang="ru-RU" sz="1200" b="0" i="0" u="none" strike="noStrike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6370" marR="6370" marT="63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596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err="1">
                          <a:latin typeface="+mn-lt"/>
                        </a:rPr>
                        <a:t>Масляногорск</a:t>
                      </a:r>
                      <a:endParaRPr lang="ru-RU" sz="1200" b="0" i="0" u="none" strike="noStrike" dirty="0">
                        <a:latin typeface="+mn-lt"/>
                      </a:endParaRPr>
                    </a:p>
                  </a:txBody>
                  <a:tcPr marL="6370" marR="6370" marT="63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latin typeface="+mn-lt"/>
                        </a:rPr>
                        <a:t>393 124</a:t>
                      </a:r>
                      <a:endParaRPr lang="ru-RU" sz="1200" b="1" i="0" u="none" strike="noStrike" dirty="0">
                        <a:latin typeface="+mn-lt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latin typeface="+mn-lt"/>
                        </a:rPr>
                        <a:t>803</a:t>
                      </a:r>
                      <a:endParaRPr lang="ru-RU" sz="1200" b="0" i="0" u="none" strike="noStrike" dirty="0"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latin typeface="+mn-lt"/>
                        </a:rPr>
                        <a:t>926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596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latin typeface="+mn-lt"/>
                        </a:rPr>
                        <a:t>Новолетники</a:t>
                      </a:r>
                    </a:p>
                  </a:txBody>
                  <a:tcPr marL="6370" marR="6370" marT="63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latin typeface="+mn-lt"/>
                        </a:rPr>
                        <a:t>508 480</a:t>
                      </a:r>
                      <a:endParaRPr lang="ru-RU" sz="1200" b="1" i="0" u="none" strike="noStrike" dirty="0">
                        <a:latin typeface="+mn-lt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latin typeface="+mn-lt"/>
                        </a:rPr>
                        <a:t>445</a:t>
                      </a:r>
                      <a:endParaRPr lang="ru-RU" sz="1200" b="0" i="0" u="none" strike="noStrike" dirty="0"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latin typeface="+mn-lt"/>
                        </a:rPr>
                        <a:t>592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596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latin typeface="+mn-lt"/>
                        </a:rPr>
                        <a:t>Покровка</a:t>
                      </a:r>
                    </a:p>
                  </a:txBody>
                  <a:tcPr marL="6370" marR="6370" marT="63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latin typeface="+mn-lt"/>
                        </a:rPr>
                        <a:t>77 460</a:t>
                      </a:r>
                      <a:endParaRPr lang="ru-RU" sz="1200" b="1" i="0" u="none" strike="noStrike" dirty="0">
                        <a:latin typeface="+mn-lt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latin typeface="+mn-lt"/>
                        </a:rPr>
                        <a:t>676</a:t>
                      </a:r>
                      <a:endParaRPr lang="ru-RU" sz="1200" b="0" i="0" u="none" strike="noStrike" dirty="0"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latin typeface="+mn-lt"/>
                        </a:rPr>
                        <a:t>711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596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FF0000"/>
                          </a:solidFill>
                          <a:latin typeface="+mn-lt"/>
                        </a:rPr>
                        <a:t>Услон</a:t>
                      </a:r>
                    </a:p>
                  </a:txBody>
                  <a:tcPr marL="6370" marR="6370" marT="63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596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err="1">
                          <a:solidFill>
                            <a:srgbClr val="FF0000"/>
                          </a:solidFill>
                          <a:latin typeface="+mn-lt"/>
                        </a:rPr>
                        <a:t>Ухтуй</a:t>
                      </a:r>
                      <a:endParaRPr lang="ru-RU" sz="1200" b="0" i="0" u="none" strike="noStrike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6370" marR="6370" marT="63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596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latin typeface="+mn-lt"/>
                        </a:rPr>
                        <a:t>Филипповск</a:t>
                      </a:r>
                    </a:p>
                  </a:txBody>
                  <a:tcPr marL="6370" marR="6370" marT="63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latin typeface="+mn-lt"/>
                        </a:rPr>
                        <a:t>664 324</a:t>
                      </a:r>
                      <a:endParaRPr lang="ru-RU" sz="1200" b="1" i="0" u="none" strike="noStrike" dirty="0">
                        <a:latin typeface="+mn-lt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latin typeface="+mn-lt"/>
                        </a:rPr>
                        <a:t>441</a:t>
                      </a:r>
                      <a:endParaRPr lang="ru-RU" sz="1200" b="0" i="0" u="none" strike="noStrike" dirty="0"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latin typeface="+mn-lt"/>
                        </a:rPr>
                        <a:t>630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596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latin typeface="+mn-lt"/>
                        </a:rPr>
                        <a:t>Хазан</a:t>
                      </a:r>
                    </a:p>
                  </a:txBody>
                  <a:tcPr marL="6370" marR="6370" marT="63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latin typeface="+mn-lt"/>
                        </a:rPr>
                        <a:t>657 037</a:t>
                      </a:r>
                      <a:endParaRPr lang="ru-RU" sz="1200" b="1" i="0" u="none" strike="noStrike" dirty="0">
                        <a:latin typeface="+mn-lt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latin typeface="+mn-lt"/>
                        </a:rPr>
                        <a:t>1 275</a:t>
                      </a:r>
                      <a:endParaRPr lang="ru-RU" sz="1200" b="0" i="0" u="none" strike="noStrike" dirty="0"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latin typeface="+mn-lt"/>
                        </a:rPr>
                        <a:t>1 479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596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latin typeface="+mn-lt"/>
                        </a:rPr>
                        <a:t>Харайгун</a:t>
                      </a:r>
                    </a:p>
                  </a:txBody>
                  <a:tcPr marL="6370" marR="6370" marT="63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latin typeface="+mn-lt"/>
                        </a:rPr>
                        <a:t>416 582</a:t>
                      </a:r>
                      <a:endParaRPr lang="ru-RU" sz="1200" b="1" i="0" u="none" strike="noStrike" dirty="0">
                        <a:latin typeface="+mn-lt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latin typeface="+mn-lt"/>
                        </a:rPr>
                        <a:t>663</a:t>
                      </a:r>
                      <a:endParaRPr lang="ru-RU" sz="1200" b="0" i="0" u="none" strike="noStrike" dirty="0"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latin typeface="+mn-lt"/>
                        </a:rPr>
                        <a:t>789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8164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>
                          <a:latin typeface="+mn-lt"/>
                        </a:rPr>
                        <a:t>ИТОГО</a:t>
                      </a:r>
                    </a:p>
                  </a:txBody>
                  <a:tcPr marL="6370" marR="6370" marT="63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latin typeface="+mn-lt"/>
                        </a:rPr>
                        <a:t>4 678 105</a:t>
                      </a:r>
                      <a:endParaRPr lang="ru-RU" sz="1200" b="1" i="0" u="none" strike="noStrike" dirty="0">
                        <a:latin typeface="+mn-lt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>
                          <a:latin typeface="+mn-lt"/>
                        </a:rPr>
                        <a:t>6 </a:t>
                      </a:r>
                      <a:r>
                        <a:rPr lang="ru-RU" sz="1200" b="1" i="0" u="none" strike="noStrike" dirty="0" smtClean="0">
                          <a:latin typeface="+mn-lt"/>
                        </a:rPr>
                        <a:t>340</a:t>
                      </a:r>
                      <a:endParaRPr lang="ru-RU" sz="1200" b="1" i="0" u="none" strike="noStrike" dirty="0">
                        <a:latin typeface="+mn-lt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>
                          <a:latin typeface="+mn-lt"/>
                        </a:rPr>
                        <a:t>7 736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7956376" y="764704"/>
            <a:ext cx="7312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(руб.)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95536" y="1196752"/>
            <a:ext cx="83529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Минимальный объем РФФПП должен составлять – 4 668 750 руб. (74-ОЗ от 22.10.2013 г.)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МБТ  ПОСЕЛЕНИЯМ   </a:t>
            </a:r>
            <a:r>
              <a:rPr lang="ru-RU" sz="2400" dirty="0" smtClean="0"/>
              <a:t>(2016 г.)</a:t>
            </a:r>
            <a:endParaRPr lang="ru-RU" sz="2400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78FFA-0BD4-45AA-A1B1-F7511C3C856B}" type="datetime1">
              <a:rPr lang="ru-RU" smtClean="0"/>
              <a:pPr/>
              <a:t>13.10.2014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24</a:t>
            </a:fld>
            <a:endParaRPr lang="ru-RU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79512" y="1556792"/>
          <a:ext cx="8712969" cy="4553743"/>
        </p:xfrm>
        <a:graphic>
          <a:graphicData uri="http://schemas.openxmlformats.org/drawingml/2006/table">
            <a:tbl>
              <a:tblPr/>
              <a:tblGrid>
                <a:gridCol w="1944216"/>
                <a:gridCol w="2088232"/>
                <a:gridCol w="1656184"/>
                <a:gridCol w="1224136"/>
                <a:gridCol w="1080120"/>
                <a:gridCol w="720081"/>
              </a:tblGrid>
              <a:tr h="129614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+mn-lt"/>
                        </a:rPr>
                        <a:t>наименование поселений</a:t>
                      </a:r>
                    </a:p>
                  </a:txBody>
                  <a:tcPr marL="6370" marR="6370" marT="63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+mn-lt"/>
                        </a:rPr>
                        <a:t>Размер дотации</a:t>
                      </a:r>
                    </a:p>
                  </a:txBody>
                  <a:tcPr marL="6370" marR="6370" marT="63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+mn-lt"/>
                        </a:rPr>
                        <a:t>Уровень бюджетной обеспеченности, до которого доводится уровень БО всех поселений муниципального района</a:t>
                      </a:r>
                    </a:p>
                  </a:txBody>
                  <a:tcPr marL="6370" marR="6370" marT="63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+mn-lt"/>
                        </a:rPr>
                        <a:t>Уровень бюджетной обеспеченности, до которого доводится уровень БО всех поселений муниципального района</a:t>
                      </a:r>
                    </a:p>
                  </a:txBody>
                  <a:tcPr marL="6370" marR="6370" marT="63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495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+mn-lt"/>
                        </a:rPr>
                        <a:t> </a:t>
                      </a:r>
                    </a:p>
                  </a:txBody>
                  <a:tcPr marL="6370" marR="6370" marT="63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+mn-lt"/>
                        </a:rPr>
                        <a:t>Д</a:t>
                      </a:r>
                      <a:r>
                        <a:rPr lang="en-US" sz="1200" b="0" i="0" u="none" strike="noStrike">
                          <a:latin typeface="+mn-lt"/>
                        </a:rPr>
                        <a:t>i</a:t>
                      </a:r>
                    </a:p>
                  </a:txBody>
                  <a:tcPr marL="6370" marR="6370" marT="63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+mn-lt"/>
                        </a:rPr>
                        <a:t>БО</a:t>
                      </a:r>
                      <a:r>
                        <a:rPr lang="en-US" sz="1200" b="0" i="0" u="none" strike="noStrike" baseline="30000">
                          <a:latin typeface="+mn-lt"/>
                        </a:rPr>
                        <a:t>max</a:t>
                      </a:r>
                      <a:endParaRPr lang="en-US" sz="1200" b="0" i="0" u="none" strike="noStrike">
                        <a:latin typeface="+mn-lt"/>
                      </a:endParaRPr>
                    </a:p>
                  </a:txBody>
                  <a:tcPr marL="6370" marR="6370" marT="63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+mn-lt"/>
                        </a:rPr>
                        <a:t>БО</a:t>
                      </a:r>
                      <a:r>
                        <a:rPr lang="en-US" sz="1200" b="0" i="0" u="none" strike="noStrike" baseline="30000">
                          <a:latin typeface="+mn-lt"/>
                        </a:rPr>
                        <a:t>max</a:t>
                      </a:r>
                      <a:endParaRPr lang="en-US" sz="1200" b="0" i="0" u="none" strike="noStrike">
                        <a:latin typeface="+mn-lt"/>
                      </a:endParaRPr>
                    </a:p>
                  </a:txBody>
                  <a:tcPr marL="6370" marR="6370" marT="63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311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+mn-lt"/>
                        </a:rPr>
                        <a:t> </a:t>
                      </a:r>
                    </a:p>
                  </a:txBody>
                  <a:tcPr marL="6370" marR="6370" marT="63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+mn-lt"/>
                        </a:rPr>
                        <a:t>ПП/∑РНij х (БО</a:t>
                      </a:r>
                      <a:r>
                        <a:rPr lang="ru-RU" sz="1200" b="0" i="0" u="none" strike="noStrike" baseline="30000">
                          <a:latin typeface="+mn-lt"/>
                        </a:rPr>
                        <a:t>max</a:t>
                      </a:r>
                      <a:r>
                        <a:rPr lang="ru-RU" sz="1200" b="0" i="0" u="none" strike="noStrike">
                          <a:latin typeface="+mn-lt"/>
                        </a:rPr>
                        <a:t> - БОi </a:t>
                      </a:r>
                      <a:r>
                        <a:rPr lang="ru-RU" sz="1200" b="0" i="0" u="none" strike="noStrike" baseline="30000">
                          <a:latin typeface="+mn-lt"/>
                        </a:rPr>
                        <a:t>+1</a:t>
                      </a:r>
                      <a:r>
                        <a:rPr lang="ru-RU" sz="1200" b="0" i="0" u="none" strike="noStrike">
                          <a:latin typeface="+mn-lt"/>
                        </a:rPr>
                        <a:t>) х ИБРi х РНij</a:t>
                      </a:r>
                    </a:p>
                  </a:txBody>
                  <a:tcPr marL="6370" marR="6370" marT="63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+mn-lt"/>
                        </a:rPr>
                        <a:t>устанавливается решением Думы</a:t>
                      </a:r>
                    </a:p>
                  </a:txBody>
                  <a:tcPr marL="6370" marR="6370" marT="63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+mn-lt"/>
                        </a:rPr>
                        <a:t>(Д</a:t>
                      </a:r>
                      <a:r>
                        <a:rPr lang="en-US" sz="1200" b="0" i="0" u="none" strike="noStrike">
                          <a:latin typeface="+mn-lt"/>
                        </a:rPr>
                        <a:t>min/(</a:t>
                      </a:r>
                      <a:r>
                        <a:rPr lang="ru-RU" sz="1200" b="0" i="0" u="none" strike="noStrike">
                          <a:latin typeface="+mn-lt"/>
                        </a:rPr>
                        <a:t>ПП/∑РН</a:t>
                      </a:r>
                      <a:r>
                        <a:rPr lang="en-US" sz="1200" b="0" i="0" u="none" strike="noStrike">
                          <a:latin typeface="+mn-lt"/>
                        </a:rPr>
                        <a:t>ij) + ∑</a:t>
                      </a:r>
                      <a:r>
                        <a:rPr lang="en-US" sz="1200" b="0" i="0" u="none" strike="noStrike" baseline="-25000">
                          <a:latin typeface="+mn-lt"/>
                        </a:rPr>
                        <a:t>k=1</a:t>
                      </a:r>
                      <a:r>
                        <a:rPr lang="en-US" sz="1200" b="0" i="0" u="none" strike="noStrike" baseline="30000">
                          <a:latin typeface="+mn-lt"/>
                        </a:rPr>
                        <a:t>m</a:t>
                      </a:r>
                      <a:r>
                        <a:rPr lang="en-US" sz="1200" b="0" i="0" u="none" strike="noStrike">
                          <a:latin typeface="+mn-lt"/>
                        </a:rPr>
                        <a:t>(</a:t>
                      </a:r>
                      <a:r>
                        <a:rPr lang="ru-RU" sz="1200" b="0" i="0" u="none" strike="noStrike">
                          <a:latin typeface="+mn-lt"/>
                        </a:rPr>
                        <a:t>БО</a:t>
                      </a:r>
                      <a:r>
                        <a:rPr lang="en-US" sz="1200" b="0" i="0" u="none" strike="noStrike">
                          <a:latin typeface="+mn-lt"/>
                        </a:rPr>
                        <a:t>k+1 </a:t>
                      </a:r>
                      <a:r>
                        <a:rPr lang="ru-RU" sz="1200" b="0" i="0" u="none" strike="noStrike">
                          <a:latin typeface="+mn-lt"/>
                        </a:rPr>
                        <a:t>х ИБР</a:t>
                      </a:r>
                      <a:r>
                        <a:rPr lang="en-US" sz="1200" b="0" i="0" u="none" strike="noStrike">
                          <a:latin typeface="+mn-lt"/>
                        </a:rPr>
                        <a:t>k </a:t>
                      </a:r>
                      <a:r>
                        <a:rPr lang="ru-RU" sz="1200" b="0" i="0" u="none" strike="noStrike">
                          <a:latin typeface="+mn-lt"/>
                        </a:rPr>
                        <a:t>х РН</a:t>
                      </a:r>
                      <a:r>
                        <a:rPr lang="en-US" sz="1200" b="0" i="0" u="none" strike="noStrike">
                          <a:latin typeface="+mn-lt"/>
                        </a:rPr>
                        <a:t>k)</a:t>
                      </a:r>
                    </a:p>
                  </a:txBody>
                  <a:tcPr marL="6370" marR="6370" marT="63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596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latin typeface="+mn-lt"/>
                        </a:rPr>
                        <a:t> </a:t>
                      </a:r>
                    </a:p>
                  </a:txBody>
                  <a:tcPr marL="6370" marR="6370" marT="63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+mn-lt"/>
                        </a:rPr>
                        <a:t>1</a:t>
                      </a:r>
                    </a:p>
                  </a:txBody>
                  <a:tcPr marL="6370" marR="6370" marT="63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+mn-lt"/>
                        </a:rPr>
                        <a:t>2</a:t>
                      </a:r>
                    </a:p>
                  </a:txBody>
                  <a:tcPr marL="6370" marR="6370" marT="63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+mn-lt"/>
                        </a:rPr>
                        <a:t>2.1</a:t>
                      </a:r>
                    </a:p>
                  </a:txBody>
                  <a:tcPr marL="6370" marR="6370" marT="63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+mn-lt"/>
                        </a:rPr>
                        <a:t>2.2</a:t>
                      </a:r>
                    </a:p>
                  </a:txBody>
                  <a:tcPr marL="6370" marR="6370" marT="63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latin typeface="+mn-lt"/>
                        </a:rPr>
                        <a:t>2.3</a:t>
                      </a:r>
                    </a:p>
                  </a:txBody>
                  <a:tcPr marL="6370" marR="6370" marT="637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</a:tr>
              <a:tr h="15596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latin typeface="+mn-lt"/>
                        </a:rPr>
                        <a:t>Батама</a:t>
                      </a:r>
                    </a:p>
                  </a:txBody>
                  <a:tcPr marL="6370" marR="6370" marT="63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latin typeface="+mn-lt"/>
                        </a:rPr>
                        <a:t>631 669</a:t>
                      </a:r>
                      <a:endParaRPr lang="ru-RU" sz="1200" b="1" i="0" u="none" strike="noStrike" dirty="0">
                        <a:latin typeface="+mn-lt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1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latin typeface="+mn-lt"/>
                        </a:rPr>
                        <a:t>0,988</a:t>
                      </a:r>
                      <a:endParaRPr lang="ru-RU" sz="1200" b="0" i="0" u="none" strike="noStrike" dirty="0"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latin typeface="+mn-lt"/>
                        </a:rPr>
                        <a:t>1 </a:t>
                      </a:r>
                      <a:r>
                        <a:rPr lang="ru-RU" sz="1200" b="0" i="0" u="none" strike="noStrike" dirty="0" smtClean="0">
                          <a:latin typeface="+mn-lt"/>
                        </a:rPr>
                        <a:t>354</a:t>
                      </a:r>
                      <a:endParaRPr lang="ru-RU" sz="1200" b="0" i="0" u="none" strike="noStrike" dirty="0"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latin typeface="+mn-lt"/>
                        </a:rPr>
                        <a:t>1 541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rowSpan="1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latin typeface="+mn-lt"/>
                        </a:rPr>
                        <a:t>0,988</a:t>
                      </a:r>
                      <a:endParaRPr lang="ru-RU" sz="1200" b="0" i="0" u="none" strike="noStrike" dirty="0"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</a:tr>
              <a:tr h="15596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latin typeface="+mn-lt"/>
                        </a:rPr>
                        <a:t>Буря</a:t>
                      </a:r>
                    </a:p>
                  </a:txBody>
                  <a:tcPr marL="6370" marR="6370" marT="63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latin typeface="+mn-lt"/>
                        </a:rPr>
                        <a:t>948 741</a:t>
                      </a:r>
                      <a:endParaRPr lang="ru-RU" sz="1200" b="1" i="0" u="none" strike="noStrike" dirty="0">
                        <a:latin typeface="+mn-lt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latin typeface="+mn-lt"/>
                        </a:rPr>
                        <a:t>419</a:t>
                      </a:r>
                      <a:endParaRPr lang="ru-RU" sz="1200" b="0" i="0" u="none" strike="noStrike" dirty="0"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latin typeface="+mn-lt"/>
                        </a:rPr>
                        <a:t>680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596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latin typeface="+mn-lt"/>
                        </a:rPr>
                        <a:t>Зулумай</a:t>
                      </a:r>
                    </a:p>
                  </a:txBody>
                  <a:tcPr marL="6370" marR="6370" marT="63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latin typeface="+mn-lt"/>
                        </a:rPr>
                        <a:t>387 629</a:t>
                      </a:r>
                      <a:endParaRPr lang="ru-RU" sz="1200" b="1" i="0" u="none" strike="noStrike" dirty="0">
                        <a:latin typeface="+mn-lt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latin typeface="+mn-lt"/>
                        </a:rPr>
                        <a:t>281</a:t>
                      </a:r>
                      <a:endParaRPr lang="ru-RU" sz="1200" b="0" i="0" u="none" strike="noStrike" dirty="0"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latin typeface="+mn-lt"/>
                        </a:rPr>
                        <a:t>389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596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err="1">
                          <a:solidFill>
                            <a:srgbClr val="FF0000"/>
                          </a:solidFill>
                          <a:latin typeface="+mn-lt"/>
                        </a:rPr>
                        <a:t>Кимильтей</a:t>
                      </a:r>
                      <a:endParaRPr lang="ru-RU" sz="1200" b="0" i="0" u="none" strike="noStrike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6370" marR="6370" marT="63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596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err="1">
                          <a:latin typeface="+mn-lt"/>
                        </a:rPr>
                        <a:t>Масляногорск</a:t>
                      </a:r>
                      <a:endParaRPr lang="ru-RU" sz="1200" b="0" i="0" u="none" strike="noStrike" dirty="0">
                        <a:latin typeface="+mn-lt"/>
                      </a:endParaRPr>
                    </a:p>
                  </a:txBody>
                  <a:tcPr marL="6370" marR="6370" marT="63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latin typeface="+mn-lt"/>
                        </a:rPr>
                        <a:t>365 291</a:t>
                      </a:r>
                      <a:endParaRPr lang="ru-RU" sz="1200" b="1" i="0" u="none" strike="noStrike" dirty="0">
                        <a:latin typeface="+mn-lt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latin typeface="+mn-lt"/>
                        </a:rPr>
                        <a:t>817</a:t>
                      </a:r>
                      <a:endParaRPr lang="ru-RU" sz="1200" b="0" i="0" u="none" strike="noStrike" dirty="0"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latin typeface="+mn-lt"/>
                        </a:rPr>
                        <a:t>926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596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latin typeface="+mn-lt"/>
                        </a:rPr>
                        <a:t>Новолетники</a:t>
                      </a:r>
                    </a:p>
                  </a:txBody>
                  <a:tcPr marL="6370" marR="6370" marT="63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latin typeface="+mn-lt"/>
                        </a:rPr>
                        <a:t>506 289</a:t>
                      </a:r>
                      <a:endParaRPr lang="ru-RU" sz="1200" b="1" i="0" u="none" strike="noStrike" dirty="0">
                        <a:latin typeface="+mn-lt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latin typeface="+mn-lt"/>
                        </a:rPr>
                        <a:t>449</a:t>
                      </a:r>
                      <a:endParaRPr lang="ru-RU" sz="1200" b="0" i="0" u="none" strike="noStrike" dirty="0"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latin typeface="+mn-lt"/>
                        </a:rPr>
                        <a:t>592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596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latin typeface="+mn-lt"/>
                        </a:rPr>
                        <a:t>Покровка</a:t>
                      </a:r>
                    </a:p>
                  </a:txBody>
                  <a:tcPr marL="6370" marR="6370" marT="63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latin typeface="+mn-lt"/>
                        </a:rPr>
                        <a:t>94 289</a:t>
                      </a:r>
                      <a:endParaRPr lang="ru-RU" sz="1200" b="1" i="0" u="none" strike="noStrike" dirty="0">
                        <a:latin typeface="+mn-lt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latin typeface="+mn-lt"/>
                        </a:rPr>
                        <a:t>77</a:t>
                      </a:r>
                      <a:endParaRPr lang="ru-RU" sz="1200" b="0" i="0" u="none" strike="noStrike" dirty="0"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latin typeface="+mn-lt"/>
                        </a:rPr>
                        <a:t>711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596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FF0000"/>
                          </a:solidFill>
                          <a:latin typeface="+mn-lt"/>
                        </a:rPr>
                        <a:t>Услон</a:t>
                      </a:r>
                    </a:p>
                  </a:txBody>
                  <a:tcPr marL="6370" marR="6370" marT="63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596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err="1">
                          <a:solidFill>
                            <a:srgbClr val="FF0000"/>
                          </a:solidFill>
                          <a:latin typeface="+mn-lt"/>
                        </a:rPr>
                        <a:t>Ухтуй</a:t>
                      </a:r>
                      <a:endParaRPr lang="ru-RU" sz="1200" b="0" i="0" u="none" strike="noStrike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6370" marR="6370" marT="63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596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latin typeface="+mn-lt"/>
                        </a:rPr>
                        <a:t>Филипповск</a:t>
                      </a:r>
                    </a:p>
                  </a:txBody>
                  <a:tcPr marL="6370" marR="6370" marT="63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latin typeface="+mn-lt"/>
                        </a:rPr>
                        <a:t>652 942</a:t>
                      </a:r>
                      <a:endParaRPr lang="ru-RU" sz="1200" b="1" i="0" u="none" strike="noStrike" dirty="0">
                        <a:latin typeface="+mn-lt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latin typeface="+mn-lt"/>
                        </a:rPr>
                        <a:t>448</a:t>
                      </a:r>
                      <a:endParaRPr lang="ru-RU" sz="1200" b="0" i="0" u="none" strike="noStrike" dirty="0"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latin typeface="+mn-lt"/>
                        </a:rPr>
                        <a:t>630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596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latin typeface="+mn-lt"/>
                        </a:rPr>
                        <a:t>Хазан</a:t>
                      </a:r>
                    </a:p>
                  </a:txBody>
                  <a:tcPr marL="6370" marR="6370" marT="63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latin typeface="+mn-lt"/>
                        </a:rPr>
                        <a:t>690 002</a:t>
                      </a:r>
                      <a:endParaRPr lang="ru-RU" sz="1200" b="1" i="0" u="none" strike="noStrike" dirty="0">
                        <a:latin typeface="+mn-lt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latin typeface="+mn-lt"/>
                        </a:rPr>
                        <a:t>1 </a:t>
                      </a:r>
                      <a:r>
                        <a:rPr lang="ru-RU" sz="1200" b="0" i="0" u="none" strike="noStrike" dirty="0" smtClean="0">
                          <a:latin typeface="+mn-lt"/>
                        </a:rPr>
                        <a:t>277</a:t>
                      </a:r>
                      <a:endParaRPr lang="ru-RU" sz="1200" b="0" i="0" u="none" strike="noStrike" dirty="0"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latin typeface="+mn-lt"/>
                        </a:rPr>
                        <a:t>1 479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596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latin typeface="+mn-lt"/>
                        </a:rPr>
                        <a:t>Харайгун</a:t>
                      </a:r>
                    </a:p>
                  </a:txBody>
                  <a:tcPr marL="6370" marR="6370" marT="63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latin typeface="+mn-lt"/>
                        </a:rPr>
                        <a:t>399 071</a:t>
                      </a:r>
                      <a:endParaRPr lang="ru-RU" sz="1200" b="1" i="0" u="none" strike="noStrike" dirty="0">
                        <a:latin typeface="+mn-lt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latin typeface="+mn-lt"/>
                        </a:rPr>
                        <a:t>67</a:t>
                      </a:r>
                      <a:r>
                        <a:rPr lang="ru-RU" sz="1200" b="0" i="0" u="none" strike="noStrike" dirty="0">
                          <a:latin typeface="+mn-lt"/>
                        </a:rPr>
                        <a:t>3</a:t>
                      </a:r>
                      <a:endParaRPr lang="ru-RU" sz="1200" b="0" i="0" u="none" strike="noStrike" dirty="0" smtClean="0"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latin typeface="+mn-lt"/>
                        </a:rPr>
                        <a:t>789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8164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>
                          <a:latin typeface="+mn-lt"/>
                        </a:rPr>
                        <a:t>ИТОГО</a:t>
                      </a:r>
                    </a:p>
                  </a:txBody>
                  <a:tcPr marL="6370" marR="6370" marT="637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latin typeface="+mn-lt"/>
                        </a:rPr>
                        <a:t>4 675 923</a:t>
                      </a:r>
                      <a:endParaRPr lang="ru-RU" sz="1200" b="1" i="0" u="none" strike="noStrike" dirty="0">
                        <a:latin typeface="+mn-lt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>
                          <a:latin typeface="+mn-lt"/>
                        </a:rPr>
                        <a:t>6 </a:t>
                      </a:r>
                      <a:r>
                        <a:rPr lang="ru-RU" sz="1200" b="1" i="0" u="none" strike="noStrike" dirty="0" smtClean="0">
                          <a:latin typeface="+mn-lt"/>
                        </a:rPr>
                        <a:t>395</a:t>
                      </a:r>
                      <a:endParaRPr lang="ru-RU" sz="1200" b="1" i="0" u="none" strike="noStrike" dirty="0">
                        <a:latin typeface="+mn-lt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>
                          <a:latin typeface="+mn-lt"/>
                        </a:rPr>
                        <a:t>7 736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7956376" y="764704"/>
            <a:ext cx="7312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(руб.)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95536" y="1196752"/>
            <a:ext cx="83529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Минимальный объем РФФПП должен составлять – 4 661 468 руб. (74-ОЗ от 22.10.2013 г.)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МУНИЦИПАЛЬНЫЙ ДОЛГ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78FFA-0BD4-45AA-A1B1-F7511C3C856B}" type="datetime1">
              <a:rPr lang="ru-RU" smtClean="0"/>
              <a:pPr/>
              <a:t>13.10.2014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25</a:t>
            </a:fld>
            <a:endParaRPr lang="ru-RU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51520" y="1412776"/>
          <a:ext cx="8568952" cy="3572476"/>
        </p:xfrm>
        <a:graphic>
          <a:graphicData uri="http://schemas.openxmlformats.org/drawingml/2006/table">
            <a:tbl>
              <a:tblPr/>
              <a:tblGrid>
                <a:gridCol w="1080120"/>
                <a:gridCol w="1080120"/>
                <a:gridCol w="2376264"/>
                <a:gridCol w="1008112"/>
                <a:gridCol w="1008112"/>
                <a:gridCol w="1008112"/>
                <a:gridCol w="1008112"/>
              </a:tblGrid>
              <a:tr h="93610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Наименование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МО</a:t>
                      </a:r>
                    </a:p>
                  </a:txBody>
                  <a:tcPr marL="5847" marR="5847" marT="58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  <a:p>
                      <a:pPr algn="ctr" fontAlgn="ctr"/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Договор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о предоставлении бюджетного кредита</a:t>
                      </a:r>
                    </a:p>
                  </a:txBody>
                  <a:tcPr marL="5847" marR="5847" marT="58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Цель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предоставления</a:t>
                      </a:r>
                    </a:p>
                  </a:txBody>
                  <a:tcPr marL="5847" marR="5847" marT="58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Срок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предоставления</a:t>
                      </a:r>
                    </a:p>
                  </a:txBody>
                  <a:tcPr marL="5847" marR="5847" marT="58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Бюджетный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кредит</a:t>
                      </a:r>
                    </a:p>
                  </a:txBody>
                  <a:tcPr marL="5847" marR="5847" marT="58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Плата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за пользование бюджетным кредитом</a:t>
                      </a:r>
                    </a:p>
                  </a:txBody>
                  <a:tcPr marL="5847" marR="5847" marT="58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Всего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847" marR="5847" marT="58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309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Район, всего</a:t>
                      </a:r>
                    </a:p>
                  </a:txBody>
                  <a:tcPr marL="5847" marR="5847" marT="58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 </a:t>
                      </a:r>
                    </a:p>
                  </a:txBody>
                  <a:tcPr marL="5847" marR="5847" marT="58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 </a:t>
                      </a:r>
                    </a:p>
                  </a:txBody>
                  <a:tcPr marL="5847" marR="5847" marT="58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 </a:t>
                      </a:r>
                    </a:p>
                  </a:txBody>
                  <a:tcPr marL="5847" marR="5847" marT="58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5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112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847" marR="5847" marT="58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559 </a:t>
                      </a:r>
                    </a:p>
                  </a:txBody>
                  <a:tcPr marL="5847" marR="5847" marT="58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5 671 </a:t>
                      </a:r>
                    </a:p>
                  </a:txBody>
                  <a:tcPr marL="5847" marR="5847" marT="58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</a:tr>
              <a:tr h="368333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latin typeface="+mn-lt"/>
                        </a:rPr>
                        <a:t>Зиминский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 район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847" marR="5847" marT="58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№ 12 от 11.12.2012</a:t>
                      </a:r>
                    </a:p>
                  </a:txBody>
                  <a:tcPr marL="5847" marR="5847" marT="58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текущие платежи и погашение кредиторской задолженности за коммунальные услуги бюджетных учреждений</a:t>
                      </a:r>
                    </a:p>
                  </a:txBody>
                  <a:tcPr marL="5847" marR="5847" marT="58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2012-2015 гг.</a:t>
                      </a:r>
                    </a:p>
                  </a:txBody>
                  <a:tcPr marL="5847" marR="5847" marT="58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3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731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847" marR="5847" marT="58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416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847" marR="5847" marT="58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4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147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847" marR="5847" marT="58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5581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 </a:t>
                      </a:r>
                      <a:r>
                        <a:rPr lang="ru-RU" sz="1200" b="0" i="0" u="none" strike="noStrike" dirty="0" err="1" smtClean="0">
                          <a:solidFill>
                            <a:srgbClr val="000000"/>
                          </a:solidFill>
                          <a:latin typeface="+mn-lt"/>
                        </a:rPr>
                        <a:t>Зиминский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район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847" marR="5847" marT="58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№ 72 от 22.10.2013</a:t>
                      </a:r>
                    </a:p>
                  </a:txBody>
                  <a:tcPr marL="5847" marR="5847" marT="58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погашение кредиторской задолженности по коммунальным услугам муниципальных учреждений, находящихся в ведении органов местного самоуправления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+mn-lt"/>
                        </a:rPr>
                        <a:t>Зиминского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районного муниципального образования</a:t>
                      </a:r>
                    </a:p>
                  </a:txBody>
                  <a:tcPr marL="5847" marR="5847" marT="58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2013-2016 гг.</a:t>
                      </a:r>
                    </a:p>
                  </a:txBody>
                  <a:tcPr marL="5847" marR="5847" marT="58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1 381 </a:t>
                      </a:r>
                    </a:p>
                  </a:txBody>
                  <a:tcPr marL="5847" marR="5847" marT="58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143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847" marR="5847" marT="58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524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847" marR="5847" marT="584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7596336" y="836712"/>
            <a:ext cx="1130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(тыс.руб.)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МУНИЦИПАЛЬНЫЙ ДОЛГ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78FFA-0BD4-45AA-A1B1-F7511C3C856B}" type="datetime1">
              <a:rPr lang="ru-RU" smtClean="0"/>
              <a:pPr/>
              <a:t>13.10.2014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26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596336" y="836712"/>
            <a:ext cx="1130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(тыс.руб.)</a:t>
            </a:r>
            <a:endParaRPr lang="ru-RU" dirty="0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251520" y="1340768"/>
          <a:ext cx="8640959" cy="3888432"/>
        </p:xfrm>
        <a:graphic>
          <a:graphicData uri="http://schemas.openxmlformats.org/drawingml/2006/table">
            <a:tbl>
              <a:tblPr/>
              <a:tblGrid>
                <a:gridCol w="1139369"/>
                <a:gridCol w="685402"/>
                <a:gridCol w="680951"/>
                <a:gridCol w="578586"/>
                <a:gridCol w="614190"/>
                <a:gridCol w="685402"/>
                <a:gridCol w="680951"/>
                <a:gridCol w="580811"/>
                <a:gridCol w="631995"/>
                <a:gridCol w="627544"/>
                <a:gridCol w="578586"/>
                <a:gridCol w="578586"/>
                <a:gridCol w="578586"/>
              </a:tblGrid>
              <a:tr h="28803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наименование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3117" marR="3117" marT="31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2013 год</a:t>
                      </a:r>
                    </a:p>
                  </a:txBody>
                  <a:tcPr marL="3117" marR="3117" marT="31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2014 год</a:t>
                      </a:r>
                    </a:p>
                  </a:txBody>
                  <a:tcPr marL="3117" marR="3117" marT="31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2015 год</a:t>
                      </a:r>
                    </a:p>
                  </a:txBody>
                  <a:tcPr marL="3117" marR="3117" marT="31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2016 год</a:t>
                      </a:r>
                    </a:p>
                  </a:txBody>
                  <a:tcPr marL="3117" marR="3117" marT="31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121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сумма погашения бюджетного кредита</a:t>
                      </a:r>
                    </a:p>
                  </a:txBody>
                  <a:tcPr marL="3117" marR="3117" marT="31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плата за пользование бюджетным кредитом</a:t>
                      </a:r>
                    </a:p>
                  </a:txBody>
                  <a:tcPr marL="3117" marR="3117" marT="31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итого</a:t>
                      </a:r>
                    </a:p>
                  </a:txBody>
                  <a:tcPr marL="3117" marR="3117" marT="31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сумма погашения бюджетного кредита</a:t>
                      </a:r>
                    </a:p>
                  </a:txBody>
                  <a:tcPr marL="3117" marR="3117" marT="31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плата за пользование бюджетным кредитом</a:t>
                      </a:r>
                    </a:p>
                  </a:txBody>
                  <a:tcPr marL="3117" marR="3117" marT="31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итого</a:t>
                      </a:r>
                    </a:p>
                  </a:txBody>
                  <a:tcPr marL="3117" marR="3117" marT="31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сумма погашения бюджетного кредита</a:t>
                      </a:r>
                    </a:p>
                  </a:txBody>
                  <a:tcPr marL="3117" marR="3117" marT="31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плата за пользование бюджетным кредитом</a:t>
                      </a:r>
                    </a:p>
                  </a:txBody>
                  <a:tcPr marL="3117" marR="3117" marT="31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итого</a:t>
                      </a:r>
                    </a:p>
                  </a:txBody>
                  <a:tcPr marL="3117" marR="3117" marT="31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сумма погашения бюджетного кредита</a:t>
                      </a:r>
                    </a:p>
                  </a:txBody>
                  <a:tcPr marL="3117" marR="3117" marT="31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плата за пользование бюджетным кредитом</a:t>
                      </a:r>
                    </a:p>
                  </a:txBody>
                  <a:tcPr marL="3117" marR="3117" marT="31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итого</a:t>
                      </a:r>
                    </a:p>
                  </a:txBody>
                  <a:tcPr marL="3117" marR="3117" marT="31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Район, всего</a:t>
                      </a:r>
                    </a:p>
                  </a:txBody>
                  <a:tcPr marL="3117" marR="3117" marT="31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</a:t>
                      </a:r>
                      <a:r>
                        <a:rPr lang="ru-RU" sz="1400" b="1" i="0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 359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3117" marR="3117" marT="31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219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3117" marR="3117" marT="31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1 578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3117" marR="3117" marT="31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704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3117" marR="3117" marT="31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205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3117" marR="3117" marT="31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909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3117" marR="3117" marT="31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</a:t>
                      </a:r>
                      <a:r>
                        <a:rPr lang="ru-RU" sz="1400" b="1" i="0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 704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3117" marR="3117" marT="31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108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3117" marR="3117" marT="31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812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3117" marR="3117" marT="31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2 345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3117" marR="3117" marT="31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3117" marR="3117" marT="31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2 361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3117" marR="3117" marT="31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бюджетный кредит 2012</a:t>
                      </a:r>
                    </a:p>
                  </a:txBody>
                  <a:tcPr marL="3117" marR="3117" marT="31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244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3117" marR="3117" marT="31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204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3117" marR="3117" marT="31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448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3117" marR="3117" marT="31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244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3117" marR="3117" marT="31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136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3117" marR="3117" marT="31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379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3117" marR="3117" marT="31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244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3117" marR="3117" marT="31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64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3117" marR="3117" marT="31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308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3117" marR="3117" marT="31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3117" marR="3117" marT="31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3117" marR="3117" marT="31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3117" marR="3117" marT="31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бюджетный кредит 2013</a:t>
                      </a:r>
                    </a:p>
                  </a:txBody>
                  <a:tcPr marL="3117" marR="3117" marT="31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115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3117" marR="3117" marT="31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3117" marR="3117" marT="31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130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3117" marR="3117" marT="31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460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3117" marR="3117" marT="31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69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3117" marR="3117" marT="31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530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3117" marR="3117" marT="31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460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3117" marR="3117" marT="31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44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3117" marR="3117" marT="31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504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3117" marR="3117" marT="31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345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3117" marR="3117" marT="31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156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3117" marR="3117" marT="31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361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3117" marR="3117" marT="31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бюджетный кредит 2014</a:t>
                      </a:r>
                    </a:p>
                  </a:txBody>
                  <a:tcPr marL="3117" marR="3117" marT="31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3117" marR="3117" marT="31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3117" marR="3117" marT="31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3117" marR="3117" marT="31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3117" marR="3117" marT="31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3117" marR="3117" marT="31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3117" marR="3117" marT="31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3117" marR="3117" marT="31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3117" marR="3117" marT="31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3117" marR="3117" marT="31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2 000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3117" marR="3117" marT="31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3117" marR="3117" marT="31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2 000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3117" marR="3117" marT="31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52400"/>
            <a:ext cx="8686800" cy="9906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ВЕРХНИЙ ПРЕДЕЛ МУНИЦИПАЛЬНОГО ДОЛГА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78FFA-0BD4-45AA-A1B1-F7511C3C856B}" type="datetime1">
              <a:rPr lang="ru-RU" smtClean="0"/>
              <a:pPr/>
              <a:t>13.10.2014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27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8013626" y="764704"/>
            <a:ext cx="1130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(тыс.руб.)</a:t>
            </a:r>
            <a:endParaRPr lang="ru-RU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51520" y="1340768"/>
          <a:ext cx="8640960" cy="5089641"/>
        </p:xfrm>
        <a:graphic>
          <a:graphicData uri="http://schemas.openxmlformats.org/drawingml/2006/table">
            <a:tbl>
              <a:tblPr/>
              <a:tblGrid>
                <a:gridCol w="3739656"/>
                <a:gridCol w="1160740"/>
                <a:gridCol w="1160740"/>
                <a:gridCol w="1289912"/>
                <a:gridCol w="1289912"/>
              </a:tblGrid>
              <a:tr h="184565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Виды долговых обязательств (привлечение/погашение)</a:t>
                      </a:r>
                      <a:endParaRPr lang="ru-RU" sz="12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6665" marR="666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2014 год</a:t>
                      </a:r>
                      <a:endParaRPr lang="ru-RU" sz="12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6665" marR="666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6665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Объем муниципального долга на 1 января 2014 года</a:t>
                      </a:r>
                      <a:endParaRPr lang="ru-RU" sz="12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6665" marR="666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Объем привлечения в 2014 году</a:t>
                      </a:r>
                      <a:endParaRPr lang="ru-RU" sz="12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6665" marR="666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Объем погашения в 2014 году</a:t>
                      </a:r>
                      <a:endParaRPr lang="ru-RU" sz="12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6665" marR="666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Верхний предел долга на 1 января 2015 года </a:t>
                      </a:r>
                      <a:endParaRPr lang="ru-RU" sz="12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6665" marR="666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24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Объем заимствований, всего</a:t>
                      </a:r>
                      <a:endParaRPr lang="ru-RU" sz="12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6665" marR="666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3 753,23</a:t>
                      </a:r>
                      <a:endParaRPr lang="ru-RU" sz="12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2 000,00</a:t>
                      </a:r>
                      <a:endParaRPr lang="ru-RU" sz="12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1 703,97</a:t>
                      </a:r>
                      <a:endParaRPr lang="ru-RU" sz="12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4 049,26</a:t>
                      </a:r>
                      <a:endParaRPr lang="ru-RU" sz="12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1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в том числе:</a:t>
                      </a:r>
                      <a:endParaRPr lang="ru-RU" sz="12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6665" marR="666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2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2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2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2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28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1. Государственные (муниципальные) ценные бумаги, номинальная стоимость которых указана в валюте Российской Федерации</a:t>
                      </a:r>
                      <a:endParaRPr lang="ru-RU" sz="12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6665" marR="666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2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2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2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6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2. Кредиты кредитных организаций в валюте Российской Федерации</a:t>
                      </a:r>
                      <a:endParaRPr lang="ru-RU" sz="12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6665" marR="666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2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2 000,00</a:t>
                      </a:r>
                      <a:endParaRPr lang="ru-RU" sz="12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2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2 000,00</a:t>
                      </a:r>
                      <a:endParaRPr lang="ru-RU" sz="12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9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в том числе:</a:t>
                      </a:r>
                      <a:endParaRPr lang="ru-RU" sz="12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6665" marR="666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2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2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2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2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3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2.1. Кредитные договоры, заключенные до 01.01.2014 года</a:t>
                      </a:r>
                      <a:endParaRPr lang="ru-RU" sz="12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6665" marR="666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2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2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2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2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29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2.2. Кредитные договоры, заключенные в 2014 году сроком до года </a:t>
                      </a:r>
                      <a:endParaRPr lang="ru-RU" sz="12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6665" marR="666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2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2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2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6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2.3. Кредитные договоры, заключенные в 2014 году, сроком до трех лет:</a:t>
                      </a:r>
                      <a:endParaRPr lang="ru-RU" sz="12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6665" marR="666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2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2 000,00</a:t>
                      </a:r>
                      <a:endParaRPr lang="ru-RU" sz="12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2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2 000,00</a:t>
                      </a:r>
                      <a:endParaRPr lang="ru-RU" sz="12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08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3. Бюджетные кредиты от других бюджетов бюджетной системы Российской Федерации </a:t>
                      </a:r>
                      <a:endParaRPr lang="ru-RU" sz="12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6665" marR="666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3 753,23</a:t>
                      </a:r>
                      <a:endParaRPr lang="ru-RU" sz="12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0,00</a:t>
                      </a:r>
                      <a:endParaRPr lang="ru-RU" sz="12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1 703,97</a:t>
                      </a:r>
                      <a:endParaRPr lang="ru-RU" sz="12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2 049,26</a:t>
                      </a:r>
                      <a:endParaRPr lang="ru-RU" sz="12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6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в валюте Российской Федерации</a:t>
                      </a:r>
                      <a:endParaRPr lang="ru-RU" sz="12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6665" marR="666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3 753,23</a:t>
                      </a:r>
                      <a:endParaRPr lang="ru-RU" sz="12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0,00</a:t>
                      </a:r>
                      <a:endParaRPr lang="ru-RU" sz="12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1 703,97</a:t>
                      </a:r>
                      <a:endParaRPr lang="ru-RU" sz="12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2 049,26</a:t>
                      </a:r>
                      <a:endParaRPr lang="ru-RU" sz="12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1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в иностранной валюте</a:t>
                      </a:r>
                      <a:endParaRPr lang="ru-RU" sz="12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6665" marR="666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 </a:t>
                      </a:r>
                      <a:endParaRPr lang="ru-RU" sz="12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6665" marR="666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 </a:t>
                      </a:r>
                      <a:endParaRPr lang="ru-RU" sz="12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6665" marR="666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 </a:t>
                      </a:r>
                      <a:endParaRPr lang="ru-RU" sz="12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6665" marR="666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 </a:t>
                      </a:r>
                      <a:endParaRPr lang="ru-RU" sz="12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6665" marR="666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52400"/>
            <a:ext cx="8686800" cy="9906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ВЕРХНИЙ ПРЕДЕЛ МУНИЦИПАЛЬНОГО ДОЛГА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78FFA-0BD4-45AA-A1B1-F7511C3C856B}" type="datetime1">
              <a:rPr lang="ru-RU" smtClean="0"/>
              <a:pPr/>
              <a:t>13.10.2014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28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8013626" y="764704"/>
            <a:ext cx="1130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(тыс.руб.)</a:t>
            </a:r>
            <a:endParaRPr lang="ru-RU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179514" y="1316541"/>
          <a:ext cx="8712967" cy="5122276"/>
        </p:xfrm>
        <a:graphic>
          <a:graphicData uri="http://schemas.openxmlformats.org/drawingml/2006/table">
            <a:tbl>
              <a:tblPr/>
              <a:tblGrid>
                <a:gridCol w="2240353"/>
                <a:gridCol w="855989"/>
                <a:gridCol w="720080"/>
                <a:gridCol w="789818"/>
                <a:gridCol w="871737"/>
                <a:gridCol w="870859"/>
                <a:gridCol w="870859"/>
                <a:gridCol w="747075"/>
                <a:gridCol w="746197"/>
              </a:tblGrid>
              <a:tr h="132555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Виды долговых обязательств (привлечение/погашение)</a:t>
                      </a:r>
                      <a:endParaRPr lang="ru-RU" sz="11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7880" marR="478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2015 год</a:t>
                      </a:r>
                      <a:endParaRPr lang="ru-RU" sz="11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7880" marR="478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2016 год</a:t>
                      </a:r>
                      <a:endParaRPr lang="ru-RU" sz="11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7880" marR="478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852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Объем муниципального долга на </a:t>
                      </a:r>
                      <a:r>
                        <a:rPr lang="ru-RU" sz="1100" dirty="0" smtClean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1.01.2015</a:t>
                      </a:r>
                      <a:endParaRPr lang="ru-RU" sz="11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7880" marR="478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Объем привлечения в 2015 году</a:t>
                      </a:r>
                      <a:endParaRPr lang="ru-RU" sz="11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7880" marR="478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Объем погашения в 2015 году</a:t>
                      </a:r>
                      <a:endParaRPr lang="ru-RU" sz="11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7880" marR="478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Верхний предел долга на </a:t>
                      </a:r>
                      <a:r>
                        <a:rPr lang="ru-RU" sz="1100" dirty="0" smtClean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1.01.2016 </a:t>
                      </a:r>
                      <a:endParaRPr lang="ru-RU" sz="11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7880" marR="478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Объем муниципального долга на </a:t>
                      </a:r>
                      <a:r>
                        <a:rPr lang="ru-RU" sz="1100" dirty="0" smtClean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1.01.2016</a:t>
                      </a:r>
                      <a:endParaRPr lang="ru-RU" sz="11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7880" marR="478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Объем привлечения в 2016 году</a:t>
                      </a:r>
                      <a:endParaRPr lang="ru-RU" sz="11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7880" marR="478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Объем погашения в 2016 году</a:t>
                      </a:r>
                      <a:endParaRPr lang="ru-RU" sz="11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7880" marR="478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Верхний предел долга на </a:t>
                      </a:r>
                      <a:r>
                        <a:rPr lang="ru-RU" sz="1100" dirty="0" smtClean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1.01.2017 </a:t>
                      </a:r>
                      <a:endParaRPr lang="ru-RU" sz="11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7880" marR="478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2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Объем заимствований, всего</a:t>
                      </a:r>
                      <a:endParaRPr lang="ru-RU" sz="11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7880" marR="478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4 049,26</a:t>
                      </a:r>
                      <a:endParaRPr lang="ru-RU" sz="11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0,00</a:t>
                      </a:r>
                      <a:endParaRPr lang="ru-RU" sz="11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1 703,96</a:t>
                      </a:r>
                      <a:endParaRPr lang="ru-RU" sz="11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2 345,3</a:t>
                      </a:r>
                      <a:endParaRPr lang="ru-RU" sz="11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2 345,3</a:t>
                      </a:r>
                      <a:endParaRPr lang="ru-RU" sz="11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0,00</a:t>
                      </a:r>
                      <a:endParaRPr lang="ru-RU" sz="11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345,3</a:t>
                      </a:r>
                      <a:endParaRPr lang="ru-RU" sz="11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2 000,00</a:t>
                      </a:r>
                      <a:endParaRPr lang="ru-RU" sz="11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9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в том числе:</a:t>
                      </a:r>
                      <a:endParaRPr lang="ru-RU" sz="11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7880" marR="478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78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1. </a:t>
                      </a:r>
                      <a:r>
                        <a:rPr lang="ru-RU" sz="1100" dirty="0" err="1" smtClean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Гос</a:t>
                      </a:r>
                      <a:r>
                        <a:rPr lang="ru-RU" sz="1100" dirty="0" smtClean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. 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(муниципальные) ценные бумаги, номинальная стоимость которых указана в валюте </a:t>
                      </a:r>
                      <a:r>
                        <a:rPr lang="ru-RU" sz="1100" dirty="0" smtClean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РФ</a:t>
                      </a:r>
                      <a:endParaRPr lang="ru-RU" sz="11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7880" marR="478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03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2. Кредиты кредитных организаций в валюте </a:t>
                      </a:r>
                      <a:r>
                        <a:rPr lang="ru-RU" sz="1100" dirty="0" smtClean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РФ</a:t>
                      </a:r>
                      <a:endParaRPr lang="ru-RU" sz="11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7880" marR="478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2 000,00</a:t>
                      </a:r>
                      <a:endParaRPr lang="ru-RU" sz="11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2 000,00</a:t>
                      </a:r>
                      <a:endParaRPr lang="ru-RU" sz="11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2 000,00</a:t>
                      </a:r>
                      <a:endParaRPr lang="ru-RU" sz="11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2 000,00</a:t>
                      </a:r>
                      <a:endParaRPr lang="ru-RU" sz="11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0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в том числе:</a:t>
                      </a:r>
                      <a:endParaRPr lang="ru-RU" sz="11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7880" marR="478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03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2.1. Кредитные договоры, заключенные до 01.01.2015,  01.01.2016 года</a:t>
                      </a:r>
                      <a:endParaRPr lang="ru-RU" sz="11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7880" marR="478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2 000,00</a:t>
                      </a:r>
                      <a:endParaRPr lang="ru-RU" sz="11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2 000,00</a:t>
                      </a:r>
                      <a:endParaRPr lang="ru-RU" sz="11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2 000,00</a:t>
                      </a:r>
                      <a:endParaRPr lang="ru-RU" sz="11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2 000,00</a:t>
                      </a:r>
                      <a:endParaRPr lang="ru-RU" sz="11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03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2.2. Кредитные договоры, заключенные в 2015-2016 годах сроком до года </a:t>
                      </a:r>
                      <a:endParaRPr lang="ru-RU" sz="11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7880" marR="478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31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2.3. Кредитные договоры, заключенные в 2015-2016 годах, сроком до трех лет:</a:t>
                      </a:r>
                      <a:endParaRPr lang="ru-RU" sz="11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7880" marR="478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1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04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3. Бюджетные кредиты от других бюджетов бюджетной системы </a:t>
                      </a:r>
                      <a:r>
                        <a:rPr lang="ru-RU" sz="1100" dirty="0" smtClean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РФ </a:t>
                      </a:r>
                      <a:endParaRPr lang="ru-RU" sz="11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7880" marR="478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2 049,26</a:t>
                      </a:r>
                      <a:endParaRPr lang="ru-RU" sz="11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0,00</a:t>
                      </a:r>
                      <a:endParaRPr lang="ru-RU" sz="11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1 703,96</a:t>
                      </a:r>
                      <a:endParaRPr lang="ru-RU" sz="11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345,3</a:t>
                      </a:r>
                      <a:endParaRPr lang="ru-RU" sz="11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345,3</a:t>
                      </a:r>
                      <a:endParaRPr lang="ru-RU" sz="11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0,00</a:t>
                      </a:r>
                      <a:endParaRPr lang="ru-RU" sz="11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345,3</a:t>
                      </a:r>
                      <a:endParaRPr lang="ru-RU" sz="11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0,00</a:t>
                      </a:r>
                      <a:endParaRPr lang="ru-RU" sz="11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2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в валюте </a:t>
                      </a:r>
                      <a:r>
                        <a:rPr lang="ru-RU" sz="1100" dirty="0" smtClean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РФ</a:t>
                      </a:r>
                      <a:endParaRPr lang="ru-RU" sz="11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7880" marR="478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2 049,26</a:t>
                      </a:r>
                      <a:endParaRPr lang="ru-RU" sz="11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0,00</a:t>
                      </a:r>
                      <a:endParaRPr lang="ru-RU" sz="11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1 703,96</a:t>
                      </a:r>
                      <a:endParaRPr lang="ru-RU" sz="11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345,3</a:t>
                      </a:r>
                      <a:endParaRPr lang="ru-RU" sz="11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345,3</a:t>
                      </a:r>
                      <a:endParaRPr lang="ru-RU" sz="11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0,00</a:t>
                      </a:r>
                      <a:endParaRPr lang="ru-RU" sz="11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345,3</a:t>
                      </a:r>
                      <a:endParaRPr lang="ru-RU" sz="11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0,00</a:t>
                      </a:r>
                      <a:endParaRPr lang="ru-RU" sz="11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9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в иностранной валюте</a:t>
                      </a:r>
                      <a:endParaRPr lang="ru-RU" sz="11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7880" marR="478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7880" marR="478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7880" marR="478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7880" marR="478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7880" marR="478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7880" marR="478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7880" marR="478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7880" marR="478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7880" marR="478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МУНИЦИПАЛЬНЫЕ ЗАИМСТВОВАНИЯ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78FFA-0BD4-45AA-A1B1-F7511C3C856B}" type="datetime1">
              <a:rPr lang="ru-RU" smtClean="0"/>
              <a:pPr/>
              <a:t>13.10.2014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29</a:t>
            </a:fld>
            <a:endParaRPr lang="ru-RU"/>
          </a:p>
        </p:txBody>
      </p:sp>
      <p:sp>
        <p:nvSpPr>
          <p:cNvPr id="53249" name="Rectangle 1"/>
          <p:cNvSpPr>
            <a:spLocks noChangeArrowheads="1"/>
          </p:cNvSpPr>
          <p:nvPr/>
        </p:nvSpPr>
        <p:spPr bwMode="auto">
          <a:xfrm>
            <a:off x="755576" y="1582634"/>
            <a:ext cx="770485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</a:rPr>
              <a:t>Предоставление муниципальных гарантий </a:t>
            </a:r>
          </a:p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</a:rPr>
              <a:t>Зиминского районного муниципального образования </a:t>
            </a:r>
          </a:p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</a:rPr>
              <a:t>в 2014-2016 годах не планируется.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Основные цели и принципы 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219200"/>
            <a:ext cx="8507288" cy="4937760"/>
          </a:xfrm>
        </p:spPr>
        <p:txBody>
          <a:bodyPr>
            <a:normAutofit/>
          </a:bodyPr>
          <a:lstStyle/>
          <a:p>
            <a:pPr lvl="0"/>
            <a:r>
              <a:rPr lang="ru-RU" sz="2000" dirty="0" smtClean="0"/>
              <a:t>Обеспечение сбалансированности районного бюджета в среднесрочной перспективе. </a:t>
            </a:r>
          </a:p>
          <a:p>
            <a:pPr lvl="0"/>
            <a:endParaRPr lang="ru-RU" sz="2000" dirty="0" smtClean="0"/>
          </a:p>
          <a:p>
            <a:pPr lvl="0"/>
            <a:r>
              <a:rPr lang="ru-RU" sz="2000" dirty="0" smtClean="0"/>
              <a:t>Реализация ответственной бюджетной политики, базовыми принципами которой являются исполнение наиболее значимых действующих расходных обязательств и принятие взвешенных решений по вновь принимаемым расходным обязательствам.</a:t>
            </a:r>
          </a:p>
          <a:p>
            <a:pPr lvl="0"/>
            <a:endParaRPr lang="ru-RU" sz="2000" dirty="0" smtClean="0"/>
          </a:p>
          <a:p>
            <a:pPr lvl="0"/>
            <a:r>
              <a:rPr lang="ru-RU" sz="2000" dirty="0" smtClean="0"/>
              <a:t>Оптимизация и повышение эффективности бюджетных расходов на основе внедрения механизма муниципального задания.</a:t>
            </a:r>
          </a:p>
          <a:p>
            <a:pPr lvl="0"/>
            <a:endParaRPr lang="ru-RU" sz="2000" dirty="0" smtClean="0"/>
          </a:p>
          <a:p>
            <a:pPr lvl="0"/>
            <a:r>
              <a:rPr lang="ru-RU" sz="2000" dirty="0" smtClean="0"/>
              <a:t>Недопущение необоснованной кредиторской задолженности.</a:t>
            </a:r>
          </a:p>
          <a:p>
            <a:pPr lvl="0"/>
            <a:endParaRPr lang="ru-RU" sz="2000" dirty="0" smtClean="0"/>
          </a:p>
          <a:p>
            <a:pPr lvl="0"/>
            <a:r>
              <a:rPr lang="ru-RU" sz="2000" dirty="0" smtClean="0"/>
              <a:t>Выполнение «майских» указов Президента РФ.</a:t>
            </a:r>
            <a:endParaRPr lang="ru-RU" sz="2000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78FFA-0BD4-45AA-A1B1-F7511C3C856B}" type="datetime1">
              <a:rPr lang="ru-RU" smtClean="0"/>
              <a:pPr/>
              <a:t>13.10.2014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Основные параметры бюджета              </a:t>
            </a:r>
            <a:r>
              <a:rPr lang="ru-RU" sz="1800" dirty="0" smtClean="0"/>
              <a:t>(тыс.руб.)</a:t>
            </a:r>
            <a:endParaRPr lang="ru-RU" sz="1800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78FFA-0BD4-45AA-A1B1-F7511C3C856B}" type="datetime1">
              <a:rPr lang="ru-RU" smtClean="0"/>
              <a:pPr/>
              <a:t>13.10.2014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4</a:t>
            </a:fld>
            <a:endParaRPr lang="ru-RU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67543" y="1484785"/>
          <a:ext cx="8208914" cy="3788726"/>
        </p:xfrm>
        <a:graphic>
          <a:graphicData uri="http://schemas.openxmlformats.org/drawingml/2006/table">
            <a:tbl>
              <a:tblPr/>
              <a:tblGrid>
                <a:gridCol w="4032449"/>
                <a:gridCol w="1440160"/>
                <a:gridCol w="1377114"/>
                <a:gridCol w="1359191"/>
              </a:tblGrid>
              <a:tr h="35450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+mn-lt"/>
                          <a:ea typeface="Times New Roman"/>
                        </a:rPr>
                        <a:t>Основные параметры бюджета</a:t>
                      </a:r>
                      <a:endParaRPr lang="ru-RU" sz="1600" dirty="0">
                        <a:latin typeface="+mn-lt"/>
                        <a:ea typeface="Times New Roman"/>
                      </a:endParaRPr>
                    </a:p>
                  </a:txBody>
                  <a:tcPr marL="66301" marR="663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+mn-lt"/>
                          <a:ea typeface="Times New Roman"/>
                        </a:rPr>
                        <a:t>2014 год</a:t>
                      </a:r>
                      <a:endParaRPr lang="ru-RU" sz="1600">
                        <a:latin typeface="+mn-lt"/>
                        <a:ea typeface="Times New Roman"/>
                      </a:endParaRPr>
                    </a:p>
                  </a:txBody>
                  <a:tcPr marL="66301" marR="663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+mn-lt"/>
                          <a:ea typeface="Times New Roman"/>
                        </a:rPr>
                        <a:t>2015 год</a:t>
                      </a:r>
                      <a:endParaRPr lang="ru-RU" sz="1600">
                        <a:latin typeface="+mn-lt"/>
                        <a:ea typeface="Times New Roman"/>
                      </a:endParaRPr>
                    </a:p>
                  </a:txBody>
                  <a:tcPr marL="66301" marR="663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+mn-lt"/>
                          <a:ea typeface="Times New Roman"/>
                        </a:rPr>
                        <a:t>2016 год</a:t>
                      </a:r>
                      <a:endParaRPr lang="ru-RU" sz="1600">
                        <a:latin typeface="+mn-lt"/>
                        <a:ea typeface="Times New Roman"/>
                      </a:endParaRPr>
                    </a:p>
                  </a:txBody>
                  <a:tcPr marL="66301" marR="663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450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+mn-lt"/>
                          <a:ea typeface="Times New Roman"/>
                        </a:rPr>
                        <a:t>Доходы, </a:t>
                      </a:r>
                      <a:r>
                        <a:rPr lang="ru-RU" sz="1600">
                          <a:latin typeface="+mn-lt"/>
                          <a:ea typeface="Times New Roman"/>
                        </a:rPr>
                        <a:t>в том числе:</a:t>
                      </a:r>
                    </a:p>
                  </a:txBody>
                  <a:tcPr marL="66301" marR="663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</a:rPr>
                        <a:t>302 595</a:t>
                      </a:r>
                      <a:endParaRPr lang="ru-RU" sz="1800" dirty="0">
                        <a:solidFill>
                          <a:srgbClr val="FF0000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6301" marR="663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</a:rPr>
                        <a:t>306 </a:t>
                      </a:r>
                      <a:r>
                        <a:rPr lang="ru-RU" sz="1800" b="1" dirty="0" smtClean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</a:rPr>
                        <a:t>976</a:t>
                      </a:r>
                      <a:endParaRPr lang="ru-RU" sz="1800" dirty="0">
                        <a:solidFill>
                          <a:srgbClr val="FF0000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6301" marR="663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</a:rPr>
                        <a:t>325 </a:t>
                      </a:r>
                      <a:r>
                        <a:rPr lang="ru-RU" sz="1800" b="1" dirty="0" smtClean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</a:rPr>
                        <a:t>979</a:t>
                      </a:r>
                      <a:endParaRPr lang="ru-RU" sz="1800" dirty="0">
                        <a:solidFill>
                          <a:srgbClr val="FF0000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6301" marR="663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450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>
                          <a:latin typeface="+mn-lt"/>
                          <a:ea typeface="Times New Roman"/>
                        </a:rPr>
                        <a:t>налоговые и неналоговые доходы</a:t>
                      </a:r>
                    </a:p>
                  </a:txBody>
                  <a:tcPr marL="66301" marR="663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+mn-lt"/>
                          <a:ea typeface="Times New Roman"/>
                        </a:rPr>
                        <a:t>40 </a:t>
                      </a:r>
                      <a:r>
                        <a:rPr lang="ru-RU" sz="1800" dirty="0" smtClean="0">
                          <a:latin typeface="+mn-lt"/>
                          <a:ea typeface="Times New Roman"/>
                        </a:rPr>
                        <a:t>732</a:t>
                      </a:r>
                      <a:endParaRPr lang="ru-RU" sz="1800" dirty="0">
                        <a:latin typeface="+mn-lt"/>
                        <a:ea typeface="Times New Roman"/>
                      </a:endParaRPr>
                    </a:p>
                  </a:txBody>
                  <a:tcPr marL="66301" marR="663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+mn-lt"/>
                          <a:ea typeface="Times New Roman"/>
                        </a:rPr>
                        <a:t>43 521</a:t>
                      </a:r>
                      <a:endParaRPr lang="ru-RU" sz="1800" dirty="0">
                        <a:latin typeface="+mn-lt"/>
                        <a:ea typeface="Times New Roman"/>
                      </a:endParaRPr>
                    </a:p>
                  </a:txBody>
                  <a:tcPr marL="66301" marR="663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+mn-lt"/>
                          <a:ea typeface="Times New Roman"/>
                        </a:rPr>
                        <a:t>46 024</a:t>
                      </a:r>
                      <a:endParaRPr lang="ru-RU" sz="1800" dirty="0">
                        <a:latin typeface="+mn-lt"/>
                        <a:ea typeface="Times New Roman"/>
                      </a:endParaRPr>
                    </a:p>
                  </a:txBody>
                  <a:tcPr marL="66301" marR="663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450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>
                          <a:latin typeface="+mn-lt"/>
                          <a:ea typeface="Times New Roman"/>
                        </a:rPr>
                        <a:t>безвозмездные перечисления</a:t>
                      </a:r>
                    </a:p>
                  </a:txBody>
                  <a:tcPr marL="66301" marR="663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+mn-lt"/>
                          <a:ea typeface="Times New Roman"/>
                        </a:rPr>
                        <a:t>261 863</a:t>
                      </a:r>
                      <a:endParaRPr lang="ru-RU" sz="1800" dirty="0">
                        <a:latin typeface="+mn-lt"/>
                        <a:ea typeface="Times New Roman"/>
                      </a:endParaRPr>
                    </a:p>
                  </a:txBody>
                  <a:tcPr marL="66301" marR="663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+mn-lt"/>
                          <a:ea typeface="Times New Roman"/>
                        </a:rPr>
                        <a:t>263 </a:t>
                      </a:r>
                      <a:r>
                        <a:rPr lang="ru-RU" sz="1800" dirty="0" smtClean="0">
                          <a:latin typeface="+mn-lt"/>
                          <a:ea typeface="Times New Roman"/>
                        </a:rPr>
                        <a:t>455</a:t>
                      </a:r>
                      <a:endParaRPr lang="ru-RU" sz="1800" dirty="0">
                        <a:latin typeface="+mn-lt"/>
                        <a:ea typeface="Times New Roman"/>
                      </a:endParaRPr>
                    </a:p>
                  </a:txBody>
                  <a:tcPr marL="66301" marR="663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+mn-lt"/>
                          <a:ea typeface="Times New Roman"/>
                        </a:rPr>
                        <a:t>279 </a:t>
                      </a:r>
                      <a:r>
                        <a:rPr lang="ru-RU" sz="1800" dirty="0" smtClean="0">
                          <a:latin typeface="+mn-lt"/>
                          <a:ea typeface="Times New Roman"/>
                        </a:rPr>
                        <a:t>955</a:t>
                      </a:r>
                      <a:endParaRPr lang="ru-RU" sz="1800" dirty="0">
                        <a:latin typeface="+mn-lt"/>
                        <a:ea typeface="Times New Roman"/>
                      </a:endParaRPr>
                    </a:p>
                  </a:txBody>
                  <a:tcPr marL="66301" marR="663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450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+mn-lt"/>
                          <a:ea typeface="Times New Roman"/>
                        </a:rPr>
                        <a:t>Расходы,</a:t>
                      </a:r>
                      <a:r>
                        <a:rPr lang="ru-RU" sz="1600">
                          <a:latin typeface="+mn-lt"/>
                          <a:ea typeface="Times New Roman"/>
                        </a:rPr>
                        <a:t> в том числе:</a:t>
                      </a:r>
                    </a:p>
                  </a:txBody>
                  <a:tcPr marL="66301" marR="663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</a:rPr>
                        <a:t>302 891</a:t>
                      </a:r>
                      <a:endParaRPr lang="ru-RU" sz="1800" dirty="0">
                        <a:solidFill>
                          <a:srgbClr val="FF0000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6301" marR="663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</a:rPr>
                        <a:t>305 272</a:t>
                      </a:r>
                      <a:endParaRPr lang="ru-RU" sz="1800" dirty="0">
                        <a:solidFill>
                          <a:srgbClr val="FF0000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6301" marR="663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</a:rPr>
                        <a:t>325 634</a:t>
                      </a:r>
                      <a:endParaRPr lang="ru-RU" sz="1800" dirty="0">
                        <a:solidFill>
                          <a:srgbClr val="FF0000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6301" marR="663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450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>
                          <a:latin typeface="+mn-lt"/>
                          <a:ea typeface="Times New Roman"/>
                        </a:rPr>
                        <a:t>условно утвержденные расходы</a:t>
                      </a:r>
                    </a:p>
                  </a:txBody>
                  <a:tcPr marL="66301" marR="663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800">
                        <a:latin typeface="+mn-lt"/>
                        <a:ea typeface="Times New Roman"/>
                      </a:endParaRPr>
                    </a:p>
                  </a:txBody>
                  <a:tcPr marL="66301" marR="663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+mn-lt"/>
                          <a:ea typeface="Times New Roman"/>
                        </a:rPr>
                        <a:t>7 </a:t>
                      </a:r>
                      <a:r>
                        <a:rPr lang="ru-RU" sz="1800" b="1" dirty="0" smtClean="0">
                          <a:latin typeface="+mn-lt"/>
                          <a:ea typeface="Times New Roman"/>
                        </a:rPr>
                        <a:t>674</a:t>
                      </a:r>
                      <a:endParaRPr lang="ru-RU" sz="1800" dirty="0">
                        <a:latin typeface="+mn-lt"/>
                        <a:ea typeface="Times New Roman"/>
                      </a:endParaRPr>
                    </a:p>
                  </a:txBody>
                  <a:tcPr marL="66301" marR="663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+mn-lt"/>
                          <a:ea typeface="Times New Roman"/>
                        </a:rPr>
                        <a:t>16 </a:t>
                      </a:r>
                      <a:r>
                        <a:rPr lang="ru-RU" sz="1800" b="1" dirty="0" smtClean="0">
                          <a:latin typeface="+mn-lt"/>
                          <a:ea typeface="Times New Roman"/>
                        </a:rPr>
                        <a:t>299</a:t>
                      </a:r>
                      <a:endParaRPr lang="ru-RU" sz="1800" dirty="0">
                        <a:latin typeface="+mn-lt"/>
                        <a:ea typeface="Times New Roman"/>
                      </a:endParaRPr>
                    </a:p>
                  </a:txBody>
                  <a:tcPr marL="66301" marR="663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929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>
                          <a:latin typeface="+mn-lt"/>
                          <a:ea typeface="Times New Roman"/>
                        </a:rPr>
                        <a:t>Доля условно утвержденных расходов в общем объеме расходов</a:t>
                      </a:r>
                    </a:p>
                  </a:txBody>
                  <a:tcPr marL="66301" marR="663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>
                          <a:latin typeface="+mn-lt"/>
                          <a:ea typeface="Times New Roman"/>
                        </a:rPr>
                        <a:t>-</a:t>
                      </a:r>
                    </a:p>
                  </a:txBody>
                  <a:tcPr marL="66301" marR="663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+mn-lt"/>
                          <a:ea typeface="Times New Roman"/>
                        </a:rPr>
                        <a:t>2,5%</a:t>
                      </a:r>
                    </a:p>
                  </a:txBody>
                  <a:tcPr marL="66301" marR="663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+mn-lt"/>
                          <a:ea typeface="Times New Roman"/>
                        </a:rPr>
                        <a:t>5,0%</a:t>
                      </a:r>
                    </a:p>
                  </a:txBody>
                  <a:tcPr marL="66301" marR="663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450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+mn-lt"/>
                          <a:ea typeface="Times New Roman"/>
                        </a:rPr>
                        <a:t>Дефицит/профицит</a:t>
                      </a:r>
                      <a:endParaRPr lang="ru-RU" sz="1600">
                        <a:latin typeface="+mn-lt"/>
                        <a:ea typeface="Times New Roman"/>
                      </a:endParaRPr>
                    </a:p>
                  </a:txBody>
                  <a:tcPr marL="66301" marR="663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</a:rPr>
                        <a:t>- 296</a:t>
                      </a:r>
                      <a:endParaRPr lang="ru-RU" sz="1800" dirty="0">
                        <a:solidFill>
                          <a:srgbClr val="FF0000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6301" marR="663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</a:rPr>
                        <a:t>1 704</a:t>
                      </a:r>
                      <a:endParaRPr lang="ru-RU" sz="1800" dirty="0">
                        <a:solidFill>
                          <a:srgbClr val="FF0000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6301" marR="663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</a:rPr>
                        <a:t>345</a:t>
                      </a:r>
                      <a:endParaRPr lang="ru-RU" sz="1800" dirty="0">
                        <a:solidFill>
                          <a:srgbClr val="FF0000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6301" marR="663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88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+mn-lt"/>
                          <a:ea typeface="Times New Roman"/>
                        </a:rPr>
                        <a:t>Верхний предел муниципального долга</a:t>
                      </a:r>
                      <a:endParaRPr lang="ru-RU" sz="1600">
                        <a:latin typeface="+mn-lt"/>
                        <a:ea typeface="Times New Roman"/>
                      </a:endParaRPr>
                    </a:p>
                  </a:txBody>
                  <a:tcPr marL="66301" marR="663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+mn-lt"/>
                          <a:ea typeface="Times New Roman"/>
                        </a:rPr>
                        <a:t>4 </a:t>
                      </a:r>
                      <a:r>
                        <a:rPr lang="ru-RU" sz="1800" b="1" dirty="0">
                          <a:latin typeface="+mn-lt"/>
                          <a:ea typeface="Times New Roman"/>
                        </a:rPr>
                        <a:t>049</a:t>
                      </a:r>
                      <a:endParaRPr lang="ru-RU" sz="1800" dirty="0">
                        <a:latin typeface="+mn-lt"/>
                        <a:ea typeface="Times New Roman"/>
                      </a:endParaRPr>
                    </a:p>
                  </a:txBody>
                  <a:tcPr marL="66301" marR="663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+mn-lt"/>
                          <a:ea typeface="Times New Roman"/>
                        </a:rPr>
                        <a:t>2 345</a:t>
                      </a:r>
                      <a:endParaRPr lang="ru-RU" sz="1800" dirty="0">
                        <a:latin typeface="+mn-lt"/>
                        <a:ea typeface="Times New Roman"/>
                      </a:endParaRPr>
                    </a:p>
                  </a:txBody>
                  <a:tcPr marL="66301" marR="663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+mn-lt"/>
                          <a:ea typeface="Times New Roman"/>
                        </a:rPr>
                        <a:t>2 000</a:t>
                      </a:r>
                      <a:endParaRPr lang="ru-RU" sz="1800" dirty="0">
                        <a:latin typeface="+mn-lt"/>
                        <a:ea typeface="Times New Roman"/>
                      </a:endParaRPr>
                    </a:p>
                  </a:txBody>
                  <a:tcPr marL="66301" marR="663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+mn-lt"/>
                          <a:ea typeface="Times New Roman"/>
                        </a:rPr>
                        <a:t>Резервный фонд Зиминского района</a:t>
                      </a:r>
                      <a:endParaRPr lang="ru-RU" sz="1600">
                        <a:latin typeface="+mn-lt"/>
                        <a:ea typeface="Times New Roman"/>
                      </a:endParaRPr>
                    </a:p>
                  </a:txBody>
                  <a:tcPr marL="66301" marR="663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n-lt"/>
                          <a:ea typeface="Times New Roman"/>
                        </a:rPr>
                        <a:t>50</a:t>
                      </a:r>
                      <a:endParaRPr lang="ru-RU" sz="1800">
                        <a:latin typeface="+mn-lt"/>
                        <a:ea typeface="Times New Roman"/>
                      </a:endParaRPr>
                    </a:p>
                  </a:txBody>
                  <a:tcPr marL="66301" marR="663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+mn-lt"/>
                          <a:ea typeface="Times New Roman"/>
                        </a:rPr>
                        <a:t>50</a:t>
                      </a:r>
                      <a:endParaRPr lang="ru-RU" sz="1800">
                        <a:latin typeface="+mn-lt"/>
                        <a:ea typeface="Times New Roman"/>
                      </a:endParaRPr>
                    </a:p>
                  </a:txBody>
                  <a:tcPr marL="66301" marR="663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+mn-lt"/>
                          <a:ea typeface="Times New Roman"/>
                        </a:rPr>
                        <a:t>50</a:t>
                      </a:r>
                      <a:endParaRPr lang="ru-RU" sz="1800" dirty="0">
                        <a:latin typeface="+mn-lt"/>
                        <a:ea typeface="Times New Roman"/>
                      </a:endParaRPr>
                    </a:p>
                  </a:txBody>
                  <a:tcPr marL="66301" marR="663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ДОХОДЫ БЮДЖЕТА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78FFA-0BD4-45AA-A1B1-F7511C3C856B}" type="datetime1">
              <a:rPr lang="ru-RU" smtClean="0"/>
              <a:pPr/>
              <a:t>13.10.2014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467544" y="1196752"/>
            <a:ext cx="8424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Основные показатели социально – экономического развития Зиминского района</a:t>
            </a:r>
            <a:endParaRPr lang="ru-RU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467544" y="1628800"/>
          <a:ext cx="8280919" cy="3922976"/>
        </p:xfrm>
        <a:graphic>
          <a:graphicData uri="http://schemas.openxmlformats.org/drawingml/2006/table">
            <a:tbl>
              <a:tblPr/>
              <a:tblGrid>
                <a:gridCol w="3096344"/>
                <a:gridCol w="1368152"/>
                <a:gridCol w="1296144"/>
                <a:gridCol w="1296144"/>
                <a:gridCol w="1224135"/>
              </a:tblGrid>
              <a:tr h="7891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+mn-lt"/>
                          <a:ea typeface="Times New Roman"/>
                          <a:cs typeface="Times New Roman"/>
                        </a:rPr>
                        <a:t>Показатель</a:t>
                      </a:r>
                    </a:p>
                  </a:txBody>
                  <a:tcPr marL="64934" marR="649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+mn-lt"/>
                          <a:ea typeface="Times New Roman"/>
                          <a:cs typeface="Times New Roman"/>
                        </a:rPr>
                        <a:t>Оценка 2013 года</a:t>
                      </a:r>
                    </a:p>
                  </a:txBody>
                  <a:tcPr marL="64934" marR="649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+mn-lt"/>
                          <a:ea typeface="Times New Roman"/>
                          <a:cs typeface="Times New Roman"/>
                        </a:rPr>
                        <a:t>Прогноз на 2014 год</a:t>
                      </a:r>
                    </a:p>
                  </a:txBody>
                  <a:tcPr marL="64934" marR="649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+mn-lt"/>
                          <a:ea typeface="Times New Roman"/>
                          <a:cs typeface="Times New Roman"/>
                        </a:rPr>
                        <a:t>Прогноз на 2015 год</a:t>
                      </a:r>
                    </a:p>
                  </a:txBody>
                  <a:tcPr marL="64934" marR="649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+mn-lt"/>
                          <a:ea typeface="Times New Roman"/>
                          <a:cs typeface="Times New Roman"/>
                        </a:rPr>
                        <a:t>Прогноз на 2016 год</a:t>
                      </a:r>
                    </a:p>
                  </a:txBody>
                  <a:tcPr marL="64934" marR="649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91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+mn-lt"/>
                          <a:ea typeface="Times New Roman"/>
                          <a:cs typeface="Times New Roman"/>
                        </a:rPr>
                        <a:t>Фонд начисленной заработной платы, тыс. рублей</a:t>
                      </a:r>
                    </a:p>
                  </a:txBody>
                  <a:tcPr marL="64934" marR="649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+mn-lt"/>
                          <a:ea typeface="Times New Roman"/>
                          <a:cs typeface="Times New Roman"/>
                        </a:rPr>
                        <a:t>818,64</a:t>
                      </a:r>
                    </a:p>
                  </a:txBody>
                  <a:tcPr marL="64934" marR="649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+mn-lt"/>
                          <a:ea typeface="Times New Roman"/>
                          <a:cs typeface="Times New Roman"/>
                        </a:rPr>
                        <a:t>864,10</a:t>
                      </a:r>
                    </a:p>
                  </a:txBody>
                  <a:tcPr marL="64934" marR="649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+mn-lt"/>
                          <a:ea typeface="Times New Roman"/>
                          <a:cs typeface="Times New Roman"/>
                        </a:rPr>
                        <a:t>911,20</a:t>
                      </a:r>
                    </a:p>
                  </a:txBody>
                  <a:tcPr marL="64934" marR="649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+mn-lt"/>
                          <a:ea typeface="Times New Roman"/>
                          <a:cs typeface="Times New Roman"/>
                        </a:rPr>
                        <a:t>960,00</a:t>
                      </a:r>
                    </a:p>
                  </a:txBody>
                  <a:tcPr marL="64934" marR="649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664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i="1" dirty="0">
                          <a:latin typeface="+mn-lt"/>
                          <a:ea typeface="Times New Roman"/>
                          <a:cs typeface="Times New Roman"/>
                        </a:rPr>
                        <a:t>темп роста</a:t>
                      </a:r>
                      <a:endParaRPr lang="ru-RU" sz="16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4934" marR="649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latin typeface="+mn-lt"/>
                          <a:ea typeface="Times New Roman"/>
                          <a:cs typeface="Times New Roman"/>
                        </a:rPr>
                        <a:t>107,94%</a:t>
                      </a:r>
                      <a:endParaRPr lang="ru-RU" sz="16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4934" marR="649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latin typeface="+mn-lt"/>
                          <a:ea typeface="Times New Roman"/>
                          <a:cs typeface="Times New Roman"/>
                        </a:rPr>
                        <a:t>105,55%</a:t>
                      </a:r>
                      <a:endParaRPr lang="ru-RU" sz="16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4934" marR="649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latin typeface="+mn-lt"/>
                          <a:ea typeface="Times New Roman"/>
                          <a:cs typeface="Times New Roman"/>
                        </a:rPr>
                        <a:t>105,45%</a:t>
                      </a:r>
                      <a:endParaRPr lang="ru-RU" sz="16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4934" marR="649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latin typeface="+mn-lt"/>
                          <a:ea typeface="Times New Roman"/>
                          <a:cs typeface="Times New Roman"/>
                        </a:rPr>
                        <a:t>105,36%</a:t>
                      </a:r>
                      <a:endParaRPr lang="ru-RU" sz="16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4934" marR="649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340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+mn-lt"/>
                          <a:ea typeface="Times New Roman"/>
                          <a:cs typeface="Times New Roman"/>
                        </a:rPr>
                        <a:t>Выручка от реализации продукции, работ, услуг (в действующих ценах) предприятий малого бизнеса, тыс. рублей </a:t>
                      </a:r>
                    </a:p>
                  </a:txBody>
                  <a:tcPr marL="64934" marR="649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+mn-lt"/>
                          <a:ea typeface="Times New Roman"/>
                          <a:cs typeface="Times New Roman"/>
                        </a:rPr>
                        <a:t>212,04</a:t>
                      </a:r>
                    </a:p>
                  </a:txBody>
                  <a:tcPr marL="64934" marR="649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+mn-lt"/>
                          <a:ea typeface="Times New Roman"/>
                          <a:cs typeface="Times New Roman"/>
                        </a:rPr>
                        <a:t>223,20</a:t>
                      </a:r>
                    </a:p>
                  </a:txBody>
                  <a:tcPr marL="64934" marR="649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+mn-lt"/>
                          <a:ea typeface="Times New Roman"/>
                          <a:cs typeface="Times New Roman"/>
                        </a:rPr>
                        <a:t>233,33</a:t>
                      </a:r>
                    </a:p>
                  </a:txBody>
                  <a:tcPr marL="64934" marR="649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+mn-lt"/>
                          <a:ea typeface="Times New Roman"/>
                          <a:cs typeface="Times New Roman"/>
                        </a:rPr>
                        <a:t>241,30</a:t>
                      </a:r>
                    </a:p>
                  </a:txBody>
                  <a:tcPr marL="64934" marR="649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458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i="1" dirty="0">
                          <a:latin typeface="+mn-lt"/>
                          <a:ea typeface="Times New Roman"/>
                          <a:cs typeface="Times New Roman"/>
                        </a:rPr>
                        <a:t>темп роста</a:t>
                      </a:r>
                      <a:endParaRPr lang="ru-RU" sz="16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4934" marR="649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latin typeface="+mn-lt"/>
                          <a:ea typeface="Times New Roman"/>
                          <a:cs typeface="Times New Roman"/>
                        </a:rPr>
                        <a:t>119,14%</a:t>
                      </a:r>
                      <a:endParaRPr lang="ru-RU" sz="16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4934" marR="649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latin typeface="+mn-lt"/>
                          <a:ea typeface="Times New Roman"/>
                          <a:cs typeface="Times New Roman"/>
                        </a:rPr>
                        <a:t>105,26%</a:t>
                      </a:r>
                      <a:endParaRPr lang="ru-RU" sz="16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4934" marR="649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latin typeface="+mn-lt"/>
                          <a:ea typeface="Times New Roman"/>
                          <a:cs typeface="Times New Roman"/>
                        </a:rPr>
                        <a:t>107,74%</a:t>
                      </a:r>
                      <a:endParaRPr lang="ru-RU" sz="16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4934" marR="649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latin typeface="+mn-lt"/>
                          <a:ea typeface="Times New Roman"/>
                          <a:cs typeface="Times New Roman"/>
                        </a:rPr>
                        <a:t>103,42%</a:t>
                      </a:r>
                      <a:endParaRPr lang="ru-RU" sz="16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4934" marR="649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ДОХОДЫ БЮДЖЕТА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78FFA-0BD4-45AA-A1B1-F7511C3C856B}" type="datetime1">
              <a:rPr lang="ru-RU" smtClean="0"/>
              <a:pPr/>
              <a:t>13.10.2014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6</a:t>
            </a:fld>
            <a:endParaRPr lang="ru-RU"/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0" y="1196752"/>
          <a:ext cx="9144000" cy="50405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7596336" y="836712"/>
            <a:ext cx="1130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(тыс.руб.)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971600" y="1484784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368 950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11760" y="1484784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339 108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139952" y="1484784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302 595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652120" y="1484784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306 976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308304" y="1484784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325 978</a:t>
            </a:r>
            <a:endParaRPr lang="ru-RU" b="1" dirty="0">
              <a:solidFill>
                <a:srgbClr val="FF0000"/>
              </a:solidFill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>
            <a:off x="1835696" y="2060848"/>
            <a:ext cx="504056" cy="43204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3563888" y="2492896"/>
            <a:ext cx="504056" cy="504056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0" y="1484784"/>
            <a:ext cx="9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ВСЕГО: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763688" y="5229200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0070C0"/>
                </a:solidFill>
              </a:rPr>
              <a:t>13%</a:t>
            </a:r>
            <a:endParaRPr lang="ru-RU" sz="1400" b="1" dirty="0">
              <a:solidFill>
                <a:srgbClr val="0070C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763688" y="4293096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0070C0"/>
                </a:solidFill>
              </a:rPr>
              <a:t>87%</a:t>
            </a:r>
            <a:endParaRPr lang="ru-RU" sz="1400" b="1" dirty="0">
              <a:solidFill>
                <a:srgbClr val="0070C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419872" y="4293096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0070C0"/>
                </a:solidFill>
              </a:rPr>
              <a:t>85%</a:t>
            </a:r>
            <a:endParaRPr lang="ru-RU" sz="1400" b="1" dirty="0">
              <a:solidFill>
                <a:srgbClr val="0070C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419872" y="5229200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0070C0"/>
                </a:solidFill>
              </a:rPr>
              <a:t>15%</a:t>
            </a:r>
            <a:endParaRPr lang="ru-RU" sz="1400" b="1" dirty="0">
              <a:solidFill>
                <a:srgbClr val="0070C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04048" y="4293096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0070C0"/>
                </a:solidFill>
              </a:rPr>
              <a:t>86%</a:t>
            </a:r>
            <a:endParaRPr lang="ru-RU" sz="1400" b="1" dirty="0">
              <a:solidFill>
                <a:srgbClr val="0070C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004048" y="5229200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0070C0"/>
                </a:solidFill>
              </a:rPr>
              <a:t>14%</a:t>
            </a:r>
            <a:endParaRPr lang="ru-RU" sz="1400" b="1" dirty="0">
              <a:solidFill>
                <a:srgbClr val="0070C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316416" y="5229200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0070C0"/>
                </a:solidFill>
              </a:rPr>
              <a:t>14%</a:t>
            </a:r>
            <a:endParaRPr lang="ru-RU" sz="1400" b="1" dirty="0">
              <a:solidFill>
                <a:srgbClr val="0070C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660232" y="4293096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0070C0"/>
                </a:solidFill>
              </a:rPr>
              <a:t>86%</a:t>
            </a:r>
            <a:endParaRPr lang="ru-RU" sz="1400" b="1" dirty="0">
              <a:solidFill>
                <a:srgbClr val="0070C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244408" y="4293096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0070C0"/>
                </a:solidFill>
              </a:rPr>
              <a:t>86%</a:t>
            </a:r>
            <a:endParaRPr lang="ru-RU" sz="1400" b="1" dirty="0">
              <a:solidFill>
                <a:srgbClr val="0070C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660232" y="5229200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0070C0"/>
                </a:solidFill>
              </a:rPr>
              <a:t>14%</a:t>
            </a:r>
            <a:endParaRPr lang="ru-RU" sz="1400" b="1" dirty="0">
              <a:solidFill>
                <a:srgbClr val="0070C0"/>
              </a:solidFill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2428860" y="1857364"/>
            <a:ext cx="1008112" cy="360040"/>
          </a:xfrm>
          <a:prstGeom prst="round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- 29 842</a:t>
            </a: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4071934" y="2285992"/>
            <a:ext cx="1008112" cy="360040"/>
          </a:xfrm>
          <a:prstGeom prst="round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- 36 513</a:t>
            </a: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32" name="Прямая соединительная линия 31"/>
          <p:cNvCxnSpPr/>
          <p:nvPr/>
        </p:nvCxnSpPr>
        <p:spPr>
          <a:xfrm flipH="1">
            <a:off x="899592" y="2060848"/>
            <a:ext cx="93610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flipH="1">
            <a:off x="2339752" y="2492896"/>
            <a:ext cx="122413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 flipH="1">
            <a:off x="4067944" y="2996952"/>
            <a:ext cx="122413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 flipV="1">
            <a:off x="5292080" y="1988840"/>
            <a:ext cx="2664296" cy="99972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ДОХОДЫ БЮДЖЕТА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78FFA-0BD4-45AA-A1B1-F7511C3C856B}" type="datetime1">
              <a:rPr lang="ru-RU" smtClean="0"/>
              <a:pPr/>
              <a:t>13.10.2014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7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596336" y="836712"/>
            <a:ext cx="1130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(тыс.руб.)</a:t>
            </a:r>
            <a:endParaRPr lang="ru-RU" dirty="0"/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428594" y="1285858"/>
          <a:ext cx="8501123" cy="5077304"/>
        </p:xfrm>
        <a:graphic>
          <a:graphicData uri="http://schemas.openxmlformats.org/drawingml/2006/table">
            <a:tbl>
              <a:tblPr/>
              <a:tblGrid>
                <a:gridCol w="1733006"/>
                <a:gridCol w="553012"/>
                <a:gridCol w="571504"/>
                <a:gridCol w="500066"/>
                <a:gridCol w="428628"/>
                <a:gridCol w="571504"/>
                <a:gridCol w="500066"/>
                <a:gridCol w="500066"/>
                <a:gridCol w="544038"/>
                <a:gridCol w="551740"/>
                <a:gridCol w="551184"/>
                <a:gridCol w="551184"/>
                <a:gridCol w="472840"/>
                <a:gridCol w="472285"/>
              </a:tblGrid>
              <a:tr h="423978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Наименование дохода</a:t>
                      </a:r>
                      <a:endParaRPr lang="ru-RU" sz="10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Исполнение 2012 г.</a:t>
                      </a:r>
                      <a:endParaRPr lang="ru-RU" sz="10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Оценка исполнения за 2013 г.</a:t>
                      </a:r>
                      <a:endParaRPr lang="ru-RU" sz="10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Темп роста 2013/2012 гг.</a:t>
                      </a:r>
                      <a:endParaRPr lang="ru-RU" sz="10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План на 2014 год</a:t>
                      </a:r>
                      <a:endParaRPr lang="ru-RU" sz="10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Темп роста 2014/2013 гг.</a:t>
                      </a:r>
                      <a:endParaRPr lang="ru-RU" sz="10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План на 2015 год</a:t>
                      </a:r>
                      <a:endParaRPr lang="ru-RU" sz="10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Темп роста 2015/2014 гг.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План на 2016 год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Темп роста 2016/2015 гг.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041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сумма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%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сумма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%</a:t>
                      </a:r>
                      <a:endParaRPr lang="ru-RU" sz="10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сумма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%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сумма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%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4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3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4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5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6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7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8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9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0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14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53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ДОХОДЫ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368 950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339 108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-29 842</a:t>
                      </a:r>
                      <a:endParaRPr lang="ru-RU" sz="1000" dirty="0">
                        <a:solidFill>
                          <a:srgbClr val="FF000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91,9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302 </a:t>
                      </a:r>
                      <a:r>
                        <a:rPr lang="ru-RU" sz="1000" b="1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595</a:t>
                      </a:r>
                      <a:endParaRPr lang="ru-RU" sz="10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-36 512</a:t>
                      </a:r>
                      <a:endParaRPr lang="ru-RU" sz="1000" dirty="0">
                        <a:solidFill>
                          <a:srgbClr val="FF000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89,2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306 </a:t>
                      </a:r>
                      <a:r>
                        <a:rPr lang="ru-RU" sz="1000" b="1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976</a:t>
                      </a:r>
                      <a:endParaRPr lang="ru-RU" sz="10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4 381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101,4</a:t>
                      </a:r>
                      <a:endParaRPr lang="ru-RU" sz="10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325 </a:t>
                      </a:r>
                      <a:r>
                        <a:rPr lang="ru-RU" sz="1000" b="1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978</a:t>
                      </a:r>
                      <a:endParaRPr lang="ru-RU" sz="10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19 003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106,2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62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НАЛОГОВЫЕ И НЕНАЛОГОВЫЕ ДОХОДЫ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49 557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49 888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331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100,7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40 734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-9 154</a:t>
                      </a:r>
                      <a:endParaRPr lang="ru-RU" sz="1000" dirty="0">
                        <a:solidFill>
                          <a:srgbClr val="FF000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81,7</a:t>
                      </a:r>
                      <a:endParaRPr lang="ru-RU" sz="10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43 522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2 788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106,8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46 024</a:t>
                      </a:r>
                      <a:endParaRPr lang="ru-RU" sz="10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2 502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105,7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416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НАЛОГОВЫЕ ДОХОДЫ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43 806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45 846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2 040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104,7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38 403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-7 443</a:t>
                      </a:r>
                      <a:endParaRPr lang="ru-RU" sz="1000" dirty="0">
                        <a:solidFill>
                          <a:srgbClr val="FF000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83,8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41 298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2 895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107,5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43 788</a:t>
                      </a:r>
                      <a:endParaRPr lang="ru-RU" sz="10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2 490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106,0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83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Налог на доходы физических лиц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37 705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40 650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2 945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107,8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34 358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-6 292</a:t>
                      </a:r>
                      <a:endParaRPr lang="ru-RU" sz="1000" dirty="0">
                        <a:solidFill>
                          <a:srgbClr val="FF000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84,5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36 913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2 555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107,4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39 048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2 135</a:t>
                      </a:r>
                      <a:endParaRPr lang="ru-RU" sz="10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105,8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50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Акцизы по подакцизным товарам (продукции), призводимым на территории РФ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-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1 290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1 290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-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1 509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219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117,0</a:t>
                      </a:r>
                      <a:endParaRPr lang="ru-RU" sz="10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1 737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228</a:t>
                      </a:r>
                      <a:endParaRPr lang="ru-RU" sz="10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115,1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499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Налог, взимаемый в связи с применением упрощенной системы налогообложения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3 542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2 800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-742</a:t>
                      </a:r>
                      <a:endParaRPr lang="ru-RU" sz="1000" dirty="0">
                        <a:solidFill>
                          <a:srgbClr val="FF000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79,1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-2 800</a:t>
                      </a:r>
                      <a:endParaRPr lang="ru-RU" sz="1000" dirty="0">
                        <a:solidFill>
                          <a:srgbClr val="FF000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-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-</a:t>
                      </a:r>
                      <a:endParaRPr lang="ru-RU" sz="10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117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Единый налог на вмененный доход для отдельных видов деятельности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2 091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2 000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-91</a:t>
                      </a:r>
                      <a:endParaRPr lang="ru-RU" sz="1000" dirty="0">
                        <a:solidFill>
                          <a:srgbClr val="FF000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95,6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2 415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415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120,8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2 536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121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105,0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2 663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127</a:t>
                      </a:r>
                      <a:endParaRPr lang="ru-RU" sz="10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105,0</a:t>
                      </a:r>
                      <a:endParaRPr lang="ru-RU" sz="10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136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Единый сельскохозяйственный налог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42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182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140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433,3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50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-132</a:t>
                      </a:r>
                      <a:endParaRPr lang="ru-RU" sz="1000" dirty="0">
                        <a:solidFill>
                          <a:srgbClr val="FF000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27,5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50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100,0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50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100,0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585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Налог, взимаемый в связи с применением патентной системы налогообложения, зачисляемый в бюджеты муниципальных районов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-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100,0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100,0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100,0</a:t>
                      </a:r>
                      <a:endParaRPr lang="ru-RU" sz="10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ДОХОДЫ БЮДЖЕТА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78FFA-0BD4-45AA-A1B1-F7511C3C856B}" type="datetime1">
              <a:rPr lang="ru-RU" smtClean="0"/>
              <a:pPr/>
              <a:t>13.10.2014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8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607408" y="836712"/>
            <a:ext cx="25365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Продолжение (тыс.руб.)</a:t>
            </a:r>
            <a:endParaRPr lang="ru-RU" dirty="0"/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285720" y="1285856"/>
          <a:ext cx="8572560" cy="5017822"/>
        </p:xfrm>
        <a:graphic>
          <a:graphicData uri="http://schemas.openxmlformats.org/drawingml/2006/table">
            <a:tbl>
              <a:tblPr/>
              <a:tblGrid>
                <a:gridCol w="1747569"/>
                <a:gridCol w="476813"/>
                <a:gridCol w="555816"/>
                <a:gridCol w="502027"/>
                <a:gridCol w="502027"/>
                <a:gridCol w="530602"/>
                <a:gridCol w="455523"/>
                <a:gridCol w="556376"/>
                <a:gridCol w="624733"/>
                <a:gridCol w="556376"/>
                <a:gridCol w="555816"/>
                <a:gridCol w="555816"/>
                <a:gridCol w="476813"/>
                <a:gridCol w="476253"/>
              </a:tblGrid>
              <a:tr h="415592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Наименование дохода</a:t>
                      </a:r>
                      <a:endParaRPr lang="ru-RU" sz="10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Исполнение 2012 г.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Оценка исполнения за 2013 г.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Темп роста 2013/2012 гг.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План на 2014 год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Темп роста 2014/2013 гг.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План на 2015 год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Темп роста 2015/2014 гг.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План на 2016 год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Темп роста 2016/2015 гг.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684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сумма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%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сумма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%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сумма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%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сумма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%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8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3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4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5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6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7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8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9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14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369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Государственная пошлина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425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204</a:t>
                      </a:r>
                      <a:endParaRPr lang="ru-RU" sz="10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-221</a:t>
                      </a:r>
                      <a:endParaRPr lang="ru-RU" sz="1000" dirty="0">
                        <a:solidFill>
                          <a:srgbClr val="FF000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48,0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280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76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137,3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280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100,0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280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100,0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875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Задолженность по отмененным налогам, сборам и обязательным платежам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-1</a:t>
                      </a:r>
                      <a:endParaRPr lang="ru-RU" sz="1000" dirty="0">
                        <a:solidFill>
                          <a:srgbClr val="FF000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-</a:t>
                      </a:r>
                      <a:endParaRPr lang="ru-RU" sz="10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-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-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2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НЕНАЛОГОВЫЕ ДОХОДЫ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5 751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4 042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-1 709</a:t>
                      </a:r>
                      <a:endParaRPr lang="ru-RU" sz="1000" dirty="0">
                        <a:solidFill>
                          <a:srgbClr val="FF000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70,3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2 331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-1 711</a:t>
                      </a:r>
                      <a:endParaRPr lang="ru-RU" sz="1000" dirty="0">
                        <a:solidFill>
                          <a:srgbClr val="FF000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57,7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2 224</a:t>
                      </a:r>
                      <a:endParaRPr lang="ru-RU" sz="10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-107</a:t>
                      </a:r>
                      <a:endParaRPr lang="ru-RU" sz="1000" dirty="0">
                        <a:solidFill>
                          <a:srgbClr val="FF000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95,4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2 236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100,5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327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Доходы от использования имущества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954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703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-251</a:t>
                      </a:r>
                      <a:endParaRPr lang="ru-RU" sz="1000" dirty="0">
                        <a:solidFill>
                          <a:srgbClr val="FF000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73,7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589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-114</a:t>
                      </a:r>
                      <a:endParaRPr lang="ru-RU" sz="1000" dirty="0">
                        <a:solidFill>
                          <a:srgbClr val="FF000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83,8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553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-36</a:t>
                      </a:r>
                      <a:endParaRPr lang="ru-RU" sz="1000" dirty="0">
                        <a:solidFill>
                          <a:srgbClr val="FF000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93,9</a:t>
                      </a:r>
                      <a:endParaRPr lang="ru-RU" sz="10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569</a:t>
                      </a:r>
                      <a:endParaRPr lang="ru-RU" sz="10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16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102,9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369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i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- арендная плата за земельные участки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i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923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i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648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-275</a:t>
                      </a:r>
                      <a:endParaRPr lang="ru-RU" sz="1000" dirty="0">
                        <a:solidFill>
                          <a:srgbClr val="FF000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70,2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i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549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-99</a:t>
                      </a:r>
                      <a:endParaRPr lang="ru-RU" sz="1000" dirty="0">
                        <a:solidFill>
                          <a:srgbClr val="FF000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84,7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i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513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-36</a:t>
                      </a:r>
                      <a:endParaRPr lang="ru-RU" sz="1000" dirty="0">
                        <a:solidFill>
                          <a:srgbClr val="FF000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93,4</a:t>
                      </a:r>
                      <a:endParaRPr lang="ru-RU" sz="10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i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529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16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103,1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84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i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- аренда имущества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i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4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i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6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250,0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i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100,0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i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100,0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i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0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100,0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717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i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- средства, получаемые от передачи имущества в залог, в доверительное управление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i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27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i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45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18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166,7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i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30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-15</a:t>
                      </a:r>
                      <a:endParaRPr lang="ru-RU" sz="1000" dirty="0">
                        <a:solidFill>
                          <a:srgbClr val="FF000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66,7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i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30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100,0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i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30</a:t>
                      </a:r>
                      <a:endParaRPr lang="ru-RU" sz="10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100,0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054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Плата за негативное воздействие на окружающую среду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209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226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17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108,1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114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-112</a:t>
                      </a:r>
                      <a:endParaRPr lang="ru-RU" sz="1000" dirty="0">
                        <a:solidFill>
                          <a:srgbClr val="FF000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50,4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120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6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105,3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130</a:t>
                      </a:r>
                      <a:endParaRPr lang="ru-RU" sz="10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108,3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369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Доходы от оказания платных услуг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239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215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-24</a:t>
                      </a:r>
                      <a:endParaRPr lang="ru-RU" sz="1000" dirty="0">
                        <a:solidFill>
                          <a:srgbClr val="FF000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90,0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215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100,0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223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8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103,7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231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8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103,6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369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Доходы от продажи имущества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2 556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1 597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-959</a:t>
                      </a:r>
                      <a:endParaRPr lang="ru-RU" sz="1000" dirty="0">
                        <a:solidFill>
                          <a:srgbClr val="FF000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62,5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418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-1 179</a:t>
                      </a:r>
                      <a:endParaRPr lang="ru-RU" sz="1000" dirty="0">
                        <a:solidFill>
                          <a:srgbClr val="FF000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26,2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332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-86</a:t>
                      </a:r>
                      <a:endParaRPr lang="ru-RU" sz="1000" dirty="0">
                        <a:solidFill>
                          <a:srgbClr val="FF000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79,4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308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-24</a:t>
                      </a:r>
                      <a:endParaRPr lang="ru-RU" sz="1000" dirty="0">
                        <a:solidFill>
                          <a:srgbClr val="FF000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92,8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74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i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- реализация имущества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i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1 960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i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1 324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-636</a:t>
                      </a:r>
                      <a:endParaRPr lang="ru-RU" sz="1000" dirty="0">
                        <a:solidFill>
                          <a:srgbClr val="FF000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67,6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i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300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-1 024</a:t>
                      </a:r>
                      <a:endParaRPr lang="ru-RU" sz="1000" dirty="0">
                        <a:solidFill>
                          <a:srgbClr val="FF000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22,7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i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200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-100</a:t>
                      </a:r>
                      <a:endParaRPr lang="ru-RU" sz="1000" dirty="0">
                        <a:solidFill>
                          <a:srgbClr val="FF000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66,7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i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150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-50</a:t>
                      </a:r>
                      <a:endParaRPr lang="ru-RU" sz="1000" dirty="0">
                        <a:solidFill>
                          <a:srgbClr val="FF000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75,0</a:t>
                      </a:r>
                      <a:endParaRPr lang="ru-RU" sz="10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ДОХОДЫ БЮДЖЕТА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78FFA-0BD4-45AA-A1B1-F7511C3C856B}" type="datetime1">
              <a:rPr lang="ru-RU" smtClean="0"/>
              <a:pPr/>
              <a:t>13.10.2014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9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300192" y="836712"/>
            <a:ext cx="25365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Продолжение (тыс.руб.)</a:t>
            </a:r>
            <a:endParaRPr lang="ru-RU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285720" y="1357303"/>
          <a:ext cx="8643999" cy="4589596"/>
        </p:xfrm>
        <a:graphic>
          <a:graphicData uri="http://schemas.openxmlformats.org/drawingml/2006/table">
            <a:tbl>
              <a:tblPr/>
              <a:tblGrid>
                <a:gridCol w="1643074"/>
                <a:gridCol w="642942"/>
                <a:gridCol w="571504"/>
                <a:gridCol w="571504"/>
                <a:gridCol w="386765"/>
                <a:gridCol w="535023"/>
                <a:gridCol w="506972"/>
                <a:gridCol w="513359"/>
                <a:gridCol w="629939"/>
                <a:gridCol w="561012"/>
                <a:gridCol w="560448"/>
                <a:gridCol w="560448"/>
                <a:gridCol w="480787"/>
                <a:gridCol w="480222"/>
              </a:tblGrid>
              <a:tr h="32099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Наименование дохода</a:t>
                      </a:r>
                      <a:endParaRPr lang="ru-RU" sz="10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Исполнение 2012 г.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Оценка исполнения за 2013 г.</a:t>
                      </a:r>
                      <a:endParaRPr lang="ru-RU" sz="10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Темп роста 2013/2012 гг.</a:t>
                      </a:r>
                      <a:endParaRPr lang="ru-RU" sz="10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План на 2014 год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Темп роста 2014/2013 гг.</a:t>
                      </a:r>
                      <a:endParaRPr lang="ru-RU" sz="10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План на 2015 год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Темп роста 2015/2014 гг.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План на 2016 год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Темп роста 2016/2015 гг.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09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сумма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%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сумма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%</a:t>
                      </a:r>
                      <a:endParaRPr lang="ru-RU" sz="10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сумма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%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сумма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%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4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3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4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5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6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7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8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9</a:t>
                      </a:r>
                      <a:endParaRPr lang="ru-RU" sz="10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14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9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i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- продажа земельных участков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i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596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i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273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-323</a:t>
                      </a:r>
                      <a:endParaRPr lang="ru-RU" sz="1000" dirty="0">
                        <a:solidFill>
                          <a:srgbClr val="FF000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45,8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i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118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-155</a:t>
                      </a:r>
                      <a:endParaRPr lang="ru-RU" sz="1000" dirty="0">
                        <a:solidFill>
                          <a:srgbClr val="FF000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43,2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i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132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14</a:t>
                      </a:r>
                      <a:endParaRPr lang="ru-RU" sz="10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111,9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i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158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26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119,7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9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Штрафы, санкции, возмещение ущерба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1 032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1179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147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114,2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995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-184</a:t>
                      </a:r>
                      <a:endParaRPr lang="ru-RU" sz="1000" dirty="0">
                        <a:solidFill>
                          <a:srgbClr val="FF000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84,4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996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100,1</a:t>
                      </a:r>
                      <a:endParaRPr lang="ru-RU" sz="10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998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100,2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627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Прочие неналоговые доходы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761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122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-639</a:t>
                      </a:r>
                      <a:endParaRPr lang="ru-RU" sz="1000" dirty="0">
                        <a:solidFill>
                          <a:srgbClr val="FF000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16,0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-122</a:t>
                      </a:r>
                      <a:endParaRPr lang="ru-RU" sz="1000" dirty="0">
                        <a:solidFill>
                          <a:srgbClr val="FF000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-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-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9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БЕЗВОЗМЕЗДНЫЕ ПОСТУПЛЕНИЯ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319 393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289 220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-30 173</a:t>
                      </a:r>
                      <a:endParaRPr lang="ru-RU" sz="1000" dirty="0">
                        <a:solidFill>
                          <a:srgbClr val="FF000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90,6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261 862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-27 358</a:t>
                      </a:r>
                      <a:endParaRPr lang="ru-RU" sz="1000" dirty="0">
                        <a:solidFill>
                          <a:srgbClr val="FF000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90,5</a:t>
                      </a:r>
                      <a:endParaRPr lang="ru-RU" sz="10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263 455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1 593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100,6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279 956</a:t>
                      </a:r>
                      <a:endParaRPr lang="ru-RU" sz="10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16 501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106,3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9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Дотации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65 128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52 123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-13 005</a:t>
                      </a:r>
                      <a:endParaRPr lang="ru-RU" sz="1000" dirty="0">
                        <a:solidFill>
                          <a:srgbClr val="FF000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80,0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32 007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-20 116</a:t>
                      </a:r>
                      <a:endParaRPr lang="ru-RU" sz="1000" dirty="0">
                        <a:solidFill>
                          <a:srgbClr val="FF000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61,4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24 404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-7 603</a:t>
                      </a:r>
                      <a:endParaRPr lang="ru-RU" sz="1000" dirty="0">
                        <a:solidFill>
                          <a:srgbClr val="FF000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76,2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24 307</a:t>
                      </a:r>
                      <a:endParaRPr lang="ru-RU" sz="10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-97</a:t>
                      </a:r>
                      <a:endParaRPr lang="ru-RU" sz="1000" dirty="0">
                        <a:solidFill>
                          <a:srgbClr val="FF000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99,6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9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Субсидии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68 121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37 063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-31 058</a:t>
                      </a:r>
                      <a:endParaRPr lang="ru-RU" sz="1000" dirty="0">
                        <a:solidFill>
                          <a:srgbClr val="FF000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54,4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5949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-31 114</a:t>
                      </a:r>
                      <a:endParaRPr lang="ru-RU" sz="1000" dirty="0">
                        <a:solidFill>
                          <a:srgbClr val="FF000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16,1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-5 949</a:t>
                      </a:r>
                      <a:endParaRPr lang="ru-RU" sz="1000" dirty="0">
                        <a:solidFill>
                          <a:srgbClr val="FF000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-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-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9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Субвенции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176 954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183 475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6 521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103,7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216 059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32 584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117,8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231 204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15 145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107,0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248 250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17 046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107,4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9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Иные межбюджетные трансферты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8 484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16 389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7 905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193,2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7 847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-8 542</a:t>
                      </a:r>
                      <a:endParaRPr lang="ru-RU" sz="1000" dirty="0">
                        <a:solidFill>
                          <a:srgbClr val="FF000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47,9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7 847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100,0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7 399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-448</a:t>
                      </a:r>
                      <a:endParaRPr lang="ru-RU" sz="1000" dirty="0">
                        <a:solidFill>
                          <a:srgbClr val="FF000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94,3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9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Прочие безвозмездные поступления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706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170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-536</a:t>
                      </a:r>
                      <a:endParaRPr lang="ru-RU" sz="1000" dirty="0">
                        <a:solidFill>
                          <a:srgbClr val="FF000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24,1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-170</a:t>
                      </a:r>
                      <a:endParaRPr lang="ru-RU" sz="1000" dirty="0">
                        <a:solidFill>
                          <a:srgbClr val="FF000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-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-</a:t>
                      </a:r>
                      <a:endParaRPr lang="ru-RU" sz="10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247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Возврат остатков субсидий, субвенций и иных межбюджетных трансфертов, имеющих целевое назначение, прошлых лет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-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-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-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-</a:t>
                      </a:r>
                      <a:endParaRPr lang="ru-RU" sz="10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3804" marR="4380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1347</TotalTime>
  <Words>5667</Words>
  <Application>Microsoft Office PowerPoint</Application>
  <PresentationFormat>Экран (4:3)</PresentationFormat>
  <Paragraphs>1627</Paragraphs>
  <Slides>29</Slides>
  <Notes>28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Бюджет Зиминского районного  муниципального образования на 2014 – 2016 г.г.</vt:lpstr>
      <vt:lpstr>Нормативно – правовая база</vt:lpstr>
      <vt:lpstr>Основные цели и принципы </vt:lpstr>
      <vt:lpstr>Основные параметры бюджета              (тыс.руб.)</vt:lpstr>
      <vt:lpstr>ДОХОДЫ БЮДЖЕТА</vt:lpstr>
      <vt:lpstr>ДОХОДЫ БЮДЖЕТА</vt:lpstr>
      <vt:lpstr>ДОХОДЫ БЮДЖЕТА</vt:lpstr>
      <vt:lpstr>ДОХОДЫ БЮДЖЕТА</vt:lpstr>
      <vt:lpstr>ДОХОДЫ БЮДЖЕТА</vt:lpstr>
      <vt:lpstr>ДОХОДЫ БЮДЖЕТА</vt:lpstr>
      <vt:lpstr>ДОХОДЫ БЮДЖЕТА</vt:lpstr>
      <vt:lpstr>РАСХОДЫ БЮДЖЕТА              (ОСНОВНЫЕ ПРИНЦИПЫ)</vt:lpstr>
      <vt:lpstr>РАСХОДЫ БЮДЖЕТА</vt:lpstr>
      <vt:lpstr>РАСХОДЫ БЮДЖЕТА</vt:lpstr>
      <vt:lpstr>РАСХОДЫ БЮДЖЕТА</vt:lpstr>
      <vt:lpstr>РАСХОДЫ БЮДЖЕТА</vt:lpstr>
      <vt:lpstr>РАСХОДЫ БЮДЖЕТА</vt:lpstr>
      <vt:lpstr>ЦЕЛЕВЫЕ ПРОГРАММЫ</vt:lpstr>
      <vt:lpstr>ЦЕЛЕВЫЕ ПРОГРАММЫ</vt:lpstr>
      <vt:lpstr>ЦЕЛЕВЫЕ ПРОГРАММЫ</vt:lpstr>
      <vt:lpstr>ЦЕЛЕВЫЕ ПРОГРАММЫ</vt:lpstr>
      <vt:lpstr>МБТ  ПОСЕЛЕНИЯМ   (2014 г.)</vt:lpstr>
      <vt:lpstr>МБТ  ПОСЕЛЕНИЯМ   (2015 г.)</vt:lpstr>
      <vt:lpstr>МБТ  ПОСЕЛЕНИЯМ   (2016 г.)</vt:lpstr>
      <vt:lpstr>МУНИЦИПАЛЬНЫЙ ДОЛГ</vt:lpstr>
      <vt:lpstr>МУНИЦИПАЛЬНЫЙ ДОЛГ</vt:lpstr>
      <vt:lpstr>ВЕРХНИЙ ПРЕДЕЛ МУНИЦИПАЛЬНОГО ДОЛГА</vt:lpstr>
      <vt:lpstr>ВЕРХНИЙ ПРЕДЕЛ МУНИЦИПАЛЬНОГО ДОЛГА</vt:lpstr>
      <vt:lpstr>МУНИЦИПАЛЬНЫЕ ЗАИМСТВОВАНИЯ</vt:lpstr>
    </vt:vector>
  </TitlesOfParts>
  <Company>Финансовое управление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Помогаева</dc:creator>
  <cp:lastModifiedBy>Nikitina_YU</cp:lastModifiedBy>
  <cp:revision>174</cp:revision>
  <dcterms:created xsi:type="dcterms:W3CDTF">2013-11-05T05:29:52Z</dcterms:created>
  <dcterms:modified xsi:type="dcterms:W3CDTF">2014-10-13T08:40:44Z</dcterms:modified>
</cp:coreProperties>
</file>